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Source Code Pro"/>
      <p:regular r:id="rId30"/>
      <p:bold r:id="rId31"/>
      <p:italic r:id="rId32"/>
      <p:boldItalic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bold.fntdata"/><Relationship Id="rId30" Type="http://schemas.openxmlformats.org/officeDocument/2006/relationships/font" Target="fonts/SourceCodePro-regular.fntdata"/><Relationship Id="rId11" Type="http://schemas.openxmlformats.org/officeDocument/2006/relationships/slide" Target="slides/slide6.xml"/><Relationship Id="rId33" Type="http://schemas.openxmlformats.org/officeDocument/2006/relationships/font" Target="fonts/SourceCodePro-boldItalic.fntdata"/><Relationship Id="rId10" Type="http://schemas.openxmlformats.org/officeDocument/2006/relationships/slide" Target="slides/slide5.xml"/><Relationship Id="rId32" Type="http://schemas.openxmlformats.org/officeDocument/2006/relationships/font" Target="fonts/SourceCodePro-italic.fntdata"/><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946f56b7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946f56b7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there is a damage equation. You can see  the damage is based on the pokemon different properties.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94cc6579f_9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94cc6579f_9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ttaddas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948f8a5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948f8a5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948f8a5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948f8a5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948f8a5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948f8a5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94cc6579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94cc6579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94cc6579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94cc6579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94cc6579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94cc6579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94cc657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94cc657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948f8a58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948f8a58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94cc6579f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94cc6579f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948f8a58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948f8a58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94cc6579f_9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94cc6579f_9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948f8a58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948f8a58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948f8a58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948f8a58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94cc6579f_4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94cc6579f_4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946f56b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946f56b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946f56b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946f56b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For the overview of the whole Pokémon data set, we calculate the total number of Pokémon in terms of type 1 (Figure 1.2.1) and type 2 (Figure 1.2.2).  </a:t>
            </a:r>
            <a:r>
              <a:rPr lang="en" sz="1200">
                <a:highlight>
                  <a:srgbClr val="FFFFFF"/>
                </a:highlight>
                <a:latin typeface="Times New Roman"/>
                <a:ea typeface="Times New Roman"/>
                <a:cs typeface="Times New Roman"/>
                <a:sym typeface="Times New Roman"/>
              </a:rPr>
              <a:t>even though the whole type 2 data is balanced, not all the Pokémons have the second Type. Therefore, for the rest of the project, we will focus on the Type 1 data.</a:t>
            </a:r>
            <a:endParaRPr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946f56b7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946f56b7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For the detailed learning about the characteristics of the Pokémon, which means the HP, Attack, etc. We choose the Radar Chart, which is helpful to see the characteristics distribution for all types of Pokémon.</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946f56b7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946f56b7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94cc6579f_9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94cc6579f_9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introduce the feature engineering of our project.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946f56b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946f56b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use pikachu and squirtle as an example. If they battle with each other. Let’s see what kind of  features do we have. Firstly there are six different kinds of properties of each pokemon. They are HP, Attack, Defense, SP.Atk, SP Def and speed. Each pokemon owns two or one type. For example pikachu is  a electric-type pokemon, and squirtle is a water-type pokemon. So, if they fight each other, squirtle will suffer double damage, however pikachu only take half damge.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946f56b7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946f56b7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result comes from here, a type-chart. There are total 18 different types in pokemon. This type will determine how much magnification of attack they will cause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58" name="Shape 58"/>
        <p:cNvGrpSpPr/>
        <p:nvPr/>
      </p:nvGrpSpPr>
      <p:grpSpPr>
        <a:xfrm>
          <a:off x="0" y="0"/>
          <a:ext cx="0" cy="0"/>
          <a:chOff x="0" y="0"/>
          <a:chExt cx="0" cy="0"/>
        </a:xfrm>
      </p:grpSpPr>
      <p:sp>
        <p:nvSpPr>
          <p:cNvPr id="59" name="Google Shape;59;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idx="1" type="body"/>
          </p:nvPr>
        </p:nvSpPr>
        <p:spPr>
          <a:xfrm>
            <a:off x="3445150" y="2540500"/>
            <a:ext cx="2657700" cy="20364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61" name="Google Shape;61;p13"/>
          <p:cNvSpPr txBox="1"/>
          <p:nvPr>
            <p:ph idx="2" type="body"/>
          </p:nvPr>
        </p:nvSpPr>
        <p:spPr>
          <a:xfrm>
            <a:off x="6166221" y="2540500"/>
            <a:ext cx="2670300" cy="20364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62" name="Google Shape;62;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6">
    <p:bg>
      <p:bgPr>
        <a:solidFill>
          <a:srgbClr val="FFFFFF"/>
        </a:solidFill>
      </p:bgPr>
    </p:bg>
    <p:spTree>
      <p:nvGrpSpPr>
        <p:cNvPr id="63" name="Shape 63"/>
        <p:cNvGrpSpPr/>
        <p:nvPr/>
      </p:nvGrpSpPr>
      <p:grpSpPr>
        <a:xfrm>
          <a:off x="0" y="0"/>
          <a:ext cx="0" cy="0"/>
          <a:chOff x="0" y="0"/>
          <a:chExt cx="0" cy="0"/>
        </a:xfrm>
      </p:grpSpPr>
      <p:sp>
        <p:nvSpPr>
          <p:cNvPr id="64" name="Google Shape;64;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2705800" y="0"/>
            <a:ext cx="6438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title"/>
          </p:nvPr>
        </p:nvSpPr>
        <p:spPr>
          <a:xfrm>
            <a:off x="304800" y="710000"/>
            <a:ext cx="2089800" cy="7590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1800"/>
              <a:buNone/>
              <a:defRPr b="1" sz="1800">
                <a:solidFill>
                  <a:schemeClr val="dk1"/>
                </a:solidFill>
              </a:defRPr>
            </a:lvl1pPr>
            <a:lvl2pPr lvl="1" rtl="0" algn="l">
              <a:lnSpc>
                <a:spcPct val="100000"/>
              </a:lnSpc>
              <a:spcBef>
                <a:spcPts val="0"/>
              </a:spcBef>
              <a:spcAft>
                <a:spcPts val="0"/>
              </a:spcAft>
              <a:buClr>
                <a:schemeClr val="dk1"/>
              </a:buClr>
              <a:buSzPts val="1800"/>
              <a:buNone/>
              <a:defRPr b="1" sz="1800">
                <a:solidFill>
                  <a:schemeClr val="dk1"/>
                </a:solidFill>
              </a:defRPr>
            </a:lvl2pPr>
            <a:lvl3pPr lvl="2" rtl="0" algn="l">
              <a:lnSpc>
                <a:spcPct val="100000"/>
              </a:lnSpc>
              <a:spcBef>
                <a:spcPts val="0"/>
              </a:spcBef>
              <a:spcAft>
                <a:spcPts val="0"/>
              </a:spcAft>
              <a:buClr>
                <a:schemeClr val="dk1"/>
              </a:buClr>
              <a:buSzPts val="1800"/>
              <a:buNone/>
              <a:defRPr b="1" sz="1800">
                <a:solidFill>
                  <a:schemeClr val="dk1"/>
                </a:solidFill>
              </a:defRPr>
            </a:lvl3pPr>
            <a:lvl4pPr lvl="3" rtl="0" algn="l">
              <a:lnSpc>
                <a:spcPct val="100000"/>
              </a:lnSpc>
              <a:spcBef>
                <a:spcPts val="0"/>
              </a:spcBef>
              <a:spcAft>
                <a:spcPts val="0"/>
              </a:spcAft>
              <a:buClr>
                <a:schemeClr val="dk1"/>
              </a:buClr>
              <a:buSzPts val="1800"/>
              <a:buNone/>
              <a:defRPr b="1" sz="1800">
                <a:solidFill>
                  <a:schemeClr val="dk1"/>
                </a:solidFill>
              </a:defRPr>
            </a:lvl4pPr>
            <a:lvl5pPr lvl="4" rtl="0" algn="l">
              <a:lnSpc>
                <a:spcPct val="100000"/>
              </a:lnSpc>
              <a:spcBef>
                <a:spcPts val="0"/>
              </a:spcBef>
              <a:spcAft>
                <a:spcPts val="0"/>
              </a:spcAft>
              <a:buClr>
                <a:schemeClr val="dk1"/>
              </a:buClr>
              <a:buSzPts val="1800"/>
              <a:buNone/>
              <a:defRPr b="1" sz="1800">
                <a:solidFill>
                  <a:schemeClr val="dk1"/>
                </a:solidFill>
              </a:defRPr>
            </a:lvl5pPr>
            <a:lvl6pPr lvl="5" rtl="0" algn="l">
              <a:lnSpc>
                <a:spcPct val="100000"/>
              </a:lnSpc>
              <a:spcBef>
                <a:spcPts val="0"/>
              </a:spcBef>
              <a:spcAft>
                <a:spcPts val="0"/>
              </a:spcAft>
              <a:buClr>
                <a:schemeClr val="dk1"/>
              </a:buClr>
              <a:buSzPts val="1800"/>
              <a:buNone/>
              <a:defRPr b="1" sz="1800">
                <a:solidFill>
                  <a:schemeClr val="dk1"/>
                </a:solidFill>
              </a:defRPr>
            </a:lvl6pPr>
            <a:lvl7pPr lvl="6" rtl="0" algn="l">
              <a:lnSpc>
                <a:spcPct val="100000"/>
              </a:lnSpc>
              <a:spcBef>
                <a:spcPts val="0"/>
              </a:spcBef>
              <a:spcAft>
                <a:spcPts val="0"/>
              </a:spcAft>
              <a:buClr>
                <a:schemeClr val="dk1"/>
              </a:buClr>
              <a:buSzPts val="1800"/>
              <a:buNone/>
              <a:defRPr b="1" sz="1800">
                <a:solidFill>
                  <a:schemeClr val="dk1"/>
                </a:solidFill>
              </a:defRPr>
            </a:lvl7pPr>
            <a:lvl8pPr lvl="7" rtl="0" algn="l">
              <a:lnSpc>
                <a:spcPct val="100000"/>
              </a:lnSpc>
              <a:spcBef>
                <a:spcPts val="0"/>
              </a:spcBef>
              <a:spcAft>
                <a:spcPts val="0"/>
              </a:spcAft>
              <a:buClr>
                <a:schemeClr val="dk1"/>
              </a:buClr>
              <a:buSzPts val="1800"/>
              <a:buNone/>
              <a:defRPr b="1" sz="1800">
                <a:solidFill>
                  <a:schemeClr val="dk1"/>
                </a:solidFill>
              </a:defRPr>
            </a:lvl8pPr>
            <a:lvl9pPr lvl="8" rtl="0" algn="l">
              <a:lnSpc>
                <a:spcPct val="100000"/>
              </a:lnSpc>
              <a:spcBef>
                <a:spcPts val="0"/>
              </a:spcBef>
              <a:spcAft>
                <a:spcPts val="0"/>
              </a:spcAft>
              <a:buClr>
                <a:schemeClr val="dk1"/>
              </a:buClr>
              <a:buSzPts val="1800"/>
              <a:buNone/>
              <a:defRPr b="1" sz="1800">
                <a:solidFill>
                  <a:schemeClr val="dk1"/>
                </a:solidFill>
              </a:defRPr>
            </a:lvl9pPr>
          </a:lstStyle>
          <a:p/>
        </p:txBody>
      </p:sp>
      <p:sp>
        <p:nvSpPr>
          <p:cNvPr id="67" name="Google Shape;67;p14"/>
          <p:cNvSpPr txBox="1"/>
          <p:nvPr>
            <p:ph idx="1" type="body"/>
          </p:nvPr>
        </p:nvSpPr>
        <p:spPr>
          <a:xfrm>
            <a:off x="304800" y="1554150"/>
            <a:ext cx="2089800" cy="33105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68" name="Google Shape;68;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2">
    <p:bg>
      <p:bgPr>
        <a:solidFill>
          <a:srgbClr val="FFFFFF"/>
        </a:solidFill>
      </p:bgPr>
    </p:bg>
    <p:spTree>
      <p:nvGrpSpPr>
        <p:cNvPr id="69" name="Shape 69"/>
        <p:cNvGrpSpPr/>
        <p:nvPr/>
      </p:nvGrpSpPr>
      <p:grpSpPr>
        <a:xfrm>
          <a:off x="0" y="0"/>
          <a:ext cx="0" cy="0"/>
          <a:chOff x="0" y="0"/>
          <a:chExt cx="0" cy="0"/>
        </a:xfrm>
      </p:grpSpPr>
      <p:sp>
        <p:nvSpPr>
          <p:cNvPr id="70" name="Google Shape;70;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0" y="0"/>
            <a:ext cx="9144000" cy="398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type="title"/>
          </p:nvPr>
        </p:nvSpPr>
        <p:spPr>
          <a:xfrm>
            <a:off x="838350" y="4094725"/>
            <a:ext cx="7467300" cy="962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3200"/>
              <a:buNone/>
              <a:defRPr sz="3200">
                <a:solidFill>
                  <a:schemeClr val="dk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p:txBody>
      </p:sp>
      <p:sp>
        <p:nvSpPr>
          <p:cNvPr id="73" name="Google Shape;73;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1"/>
                </a:solidFill>
              </a:defRPr>
            </a:lvl1pPr>
            <a:lvl2pPr lvl="1" rtl="0" algn="r">
              <a:lnSpc>
                <a:spcPct val="100000"/>
              </a:lnSpc>
              <a:spcAft>
                <a:spcPts val="0"/>
              </a:spcAft>
              <a:buNone/>
              <a:defRPr sz="1000">
                <a:solidFill>
                  <a:schemeClr val="dk1"/>
                </a:solidFill>
              </a:defRPr>
            </a:lvl2pPr>
            <a:lvl3pPr lvl="2" rtl="0" algn="r">
              <a:lnSpc>
                <a:spcPct val="100000"/>
              </a:lnSpc>
              <a:spcAft>
                <a:spcPts val="0"/>
              </a:spcAft>
              <a:buNone/>
              <a:defRPr sz="1000">
                <a:solidFill>
                  <a:schemeClr val="dk1"/>
                </a:solidFill>
              </a:defRPr>
            </a:lvl3pPr>
            <a:lvl4pPr lvl="3" rtl="0" algn="r">
              <a:lnSpc>
                <a:spcPct val="100000"/>
              </a:lnSpc>
              <a:spcAft>
                <a:spcPts val="0"/>
              </a:spcAft>
              <a:buNone/>
              <a:defRPr sz="1000">
                <a:solidFill>
                  <a:schemeClr val="dk1"/>
                </a:solidFill>
              </a:defRPr>
            </a:lvl4pPr>
            <a:lvl5pPr lvl="4" rtl="0" algn="r">
              <a:lnSpc>
                <a:spcPct val="100000"/>
              </a:lnSpc>
              <a:spcAft>
                <a:spcPts val="0"/>
              </a:spcAft>
              <a:buNone/>
              <a:defRPr sz="1000">
                <a:solidFill>
                  <a:schemeClr val="dk1"/>
                </a:solidFill>
              </a:defRPr>
            </a:lvl5pPr>
            <a:lvl6pPr lvl="5" rtl="0" algn="r">
              <a:lnSpc>
                <a:spcPct val="100000"/>
              </a:lnSpc>
              <a:spcAft>
                <a:spcPts val="0"/>
              </a:spcAft>
              <a:buNone/>
              <a:defRPr sz="1000">
                <a:solidFill>
                  <a:schemeClr val="dk1"/>
                </a:solidFill>
              </a:defRPr>
            </a:lvl6pPr>
            <a:lvl7pPr lvl="6" rtl="0" algn="r">
              <a:lnSpc>
                <a:spcPct val="100000"/>
              </a:lnSpc>
              <a:spcAft>
                <a:spcPts val="0"/>
              </a:spcAft>
              <a:buNone/>
              <a:defRPr sz="1000">
                <a:solidFill>
                  <a:schemeClr val="dk1"/>
                </a:solidFill>
              </a:defRPr>
            </a:lvl7pPr>
            <a:lvl8pPr lvl="7" rtl="0" algn="r">
              <a:lnSpc>
                <a:spcPct val="100000"/>
              </a:lnSpc>
              <a:spcAft>
                <a:spcPts val="0"/>
              </a:spcAft>
              <a:buNone/>
              <a:defRPr sz="1000">
                <a:solidFill>
                  <a:schemeClr val="dk1"/>
                </a:solidFill>
              </a:defRPr>
            </a:lvl8pPr>
            <a:lvl9pPr lvl="8" rtl="0" algn="r">
              <a:lnSpc>
                <a:spcPct val="100000"/>
              </a:lnSpc>
              <a:spcAft>
                <a:spcPts val="0"/>
              </a:spcAft>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4">
  <p:cSld name="AUTOLAYOUT_4">
    <p:bg>
      <p:bgPr>
        <a:solidFill>
          <a:srgbClr val="FFFFFF"/>
        </a:solidFill>
      </p:bgPr>
    </p:bg>
    <p:spTree>
      <p:nvGrpSpPr>
        <p:cNvPr id="74" name="Shape 74"/>
        <p:cNvGrpSpPr/>
        <p:nvPr/>
      </p:nvGrpSpPr>
      <p:grpSpPr>
        <a:xfrm>
          <a:off x="0" y="0"/>
          <a:ext cx="0" cy="0"/>
          <a:chOff x="0" y="0"/>
          <a:chExt cx="0" cy="0"/>
        </a:xfrm>
      </p:grpSpPr>
      <p:sp>
        <p:nvSpPr>
          <p:cNvPr id="75" name="Google Shape;75;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type="title"/>
          </p:nvPr>
        </p:nvSpPr>
        <p:spPr>
          <a:xfrm>
            <a:off x="351600" y="2736850"/>
            <a:ext cx="3997500" cy="1389600"/>
          </a:xfrm>
          <a:prstGeom prst="rect">
            <a:avLst/>
          </a:prstGeom>
          <a:noFill/>
        </p:spPr>
        <p:txBody>
          <a:bodyPr anchorCtr="0" anchor="ctr" bIns="91425" lIns="91425" spcFirstLastPara="1" rIns="91425" wrap="square" tIns="91425">
            <a:noAutofit/>
          </a:bodyPr>
          <a:lstStyle>
            <a:lvl1pPr lvl="0" rtl="0" algn="l">
              <a:lnSpc>
                <a:spcPct val="100000"/>
              </a:lnSpc>
              <a:spcBef>
                <a:spcPts val="0"/>
              </a:spcBef>
              <a:spcAft>
                <a:spcPts val="0"/>
              </a:spcAft>
              <a:buNone/>
              <a:defRPr b="1" sz="2800">
                <a:solidFill>
                  <a:srgbClr val="212121"/>
                </a:solidFill>
              </a:defRPr>
            </a:lvl1pPr>
            <a:lvl2pPr lvl="1" rtl="0" algn="l">
              <a:lnSpc>
                <a:spcPct val="100000"/>
              </a:lnSpc>
              <a:spcBef>
                <a:spcPts val="0"/>
              </a:spcBef>
              <a:spcAft>
                <a:spcPts val="0"/>
              </a:spcAft>
              <a:buNone/>
              <a:defRPr b="1" sz="2800">
                <a:solidFill>
                  <a:srgbClr val="212121"/>
                </a:solidFill>
              </a:defRPr>
            </a:lvl2pPr>
            <a:lvl3pPr lvl="2" rtl="0" algn="l">
              <a:lnSpc>
                <a:spcPct val="100000"/>
              </a:lnSpc>
              <a:spcBef>
                <a:spcPts val="0"/>
              </a:spcBef>
              <a:spcAft>
                <a:spcPts val="0"/>
              </a:spcAft>
              <a:buNone/>
              <a:defRPr b="1" sz="2800">
                <a:solidFill>
                  <a:srgbClr val="212121"/>
                </a:solidFill>
              </a:defRPr>
            </a:lvl3pPr>
            <a:lvl4pPr lvl="3" rtl="0" algn="l">
              <a:lnSpc>
                <a:spcPct val="100000"/>
              </a:lnSpc>
              <a:spcBef>
                <a:spcPts val="0"/>
              </a:spcBef>
              <a:spcAft>
                <a:spcPts val="0"/>
              </a:spcAft>
              <a:buNone/>
              <a:defRPr b="1" sz="2800">
                <a:solidFill>
                  <a:srgbClr val="212121"/>
                </a:solidFill>
              </a:defRPr>
            </a:lvl4pPr>
            <a:lvl5pPr lvl="4" rtl="0" algn="l">
              <a:lnSpc>
                <a:spcPct val="100000"/>
              </a:lnSpc>
              <a:spcBef>
                <a:spcPts val="0"/>
              </a:spcBef>
              <a:spcAft>
                <a:spcPts val="0"/>
              </a:spcAft>
              <a:buNone/>
              <a:defRPr b="1" sz="2800">
                <a:solidFill>
                  <a:srgbClr val="212121"/>
                </a:solidFill>
              </a:defRPr>
            </a:lvl5pPr>
            <a:lvl6pPr lvl="5" rtl="0" algn="l">
              <a:lnSpc>
                <a:spcPct val="100000"/>
              </a:lnSpc>
              <a:spcBef>
                <a:spcPts val="0"/>
              </a:spcBef>
              <a:spcAft>
                <a:spcPts val="0"/>
              </a:spcAft>
              <a:buNone/>
              <a:defRPr b="1" sz="2800">
                <a:solidFill>
                  <a:srgbClr val="212121"/>
                </a:solidFill>
              </a:defRPr>
            </a:lvl6pPr>
            <a:lvl7pPr lvl="6" rtl="0" algn="l">
              <a:lnSpc>
                <a:spcPct val="100000"/>
              </a:lnSpc>
              <a:spcBef>
                <a:spcPts val="0"/>
              </a:spcBef>
              <a:spcAft>
                <a:spcPts val="0"/>
              </a:spcAft>
              <a:buNone/>
              <a:defRPr b="1" sz="2800">
                <a:solidFill>
                  <a:srgbClr val="212121"/>
                </a:solidFill>
              </a:defRPr>
            </a:lvl7pPr>
            <a:lvl8pPr lvl="7" rtl="0" algn="l">
              <a:lnSpc>
                <a:spcPct val="100000"/>
              </a:lnSpc>
              <a:spcBef>
                <a:spcPts val="0"/>
              </a:spcBef>
              <a:spcAft>
                <a:spcPts val="0"/>
              </a:spcAft>
              <a:buNone/>
              <a:defRPr b="1" sz="2800">
                <a:solidFill>
                  <a:srgbClr val="212121"/>
                </a:solidFill>
              </a:defRPr>
            </a:lvl8pPr>
            <a:lvl9pPr lvl="8" rtl="0" algn="l">
              <a:lnSpc>
                <a:spcPct val="100000"/>
              </a:lnSpc>
              <a:spcBef>
                <a:spcPts val="0"/>
              </a:spcBef>
              <a:spcAft>
                <a:spcPts val="0"/>
              </a:spcAft>
              <a:buNone/>
              <a:defRPr b="1" sz="2800">
                <a:solidFill>
                  <a:srgbClr val="212121"/>
                </a:solidFill>
              </a:defRPr>
            </a:lvl9pPr>
          </a:lstStyle>
          <a:p/>
        </p:txBody>
      </p:sp>
      <p:sp>
        <p:nvSpPr>
          <p:cNvPr id="77" name="Google Shape;77;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5">
  <p:cSld name="AUTOLAYOUT_5">
    <p:bg>
      <p:bgPr>
        <a:solidFill>
          <a:srgbClr val="FFFFFF"/>
        </a:solidFill>
      </p:bgPr>
    </p:bg>
    <p:spTree>
      <p:nvGrpSpPr>
        <p:cNvPr id="78" name="Shape 78"/>
        <p:cNvGrpSpPr/>
        <p:nvPr/>
      </p:nvGrpSpPr>
      <p:grpSpPr>
        <a:xfrm>
          <a:off x="0" y="0"/>
          <a:ext cx="0" cy="0"/>
          <a:chOff x="0" y="0"/>
          <a:chExt cx="0" cy="0"/>
        </a:xfrm>
      </p:grpSpPr>
      <p:sp>
        <p:nvSpPr>
          <p:cNvPr id="79" name="Google Shape;79;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a:off x="0" y="0"/>
            <a:ext cx="9144000" cy="398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type="title"/>
          </p:nvPr>
        </p:nvSpPr>
        <p:spPr>
          <a:xfrm>
            <a:off x="838350" y="4094725"/>
            <a:ext cx="7467300" cy="962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3200"/>
              <a:buNone/>
              <a:defRPr sz="3200">
                <a:solidFill>
                  <a:schemeClr val="dk1"/>
                </a:solidFill>
              </a:defRPr>
            </a:lvl1pPr>
            <a:lvl2pPr lvl="1" rtl="0" algn="ctr">
              <a:lnSpc>
                <a:spcPct val="100000"/>
              </a:lnSpc>
              <a:spcBef>
                <a:spcPts val="0"/>
              </a:spcBef>
              <a:spcAft>
                <a:spcPts val="0"/>
              </a:spcAft>
              <a:buClr>
                <a:schemeClr val="dk1"/>
              </a:buClr>
              <a:buSzPts val="3200"/>
              <a:buNone/>
              <a:defRPr sz="3200">
                <a:solidFill>
                  <a:schemeClr val="dk1"/>
                </a:solidFill>
              </a:defRPr>
            </a:lvl2pPr>
            <a:lvl3pPr lvl="2" rtl="0" algn="ctr">
              <a:lnSpc>
                <a:spcPct val="100000"/>
              </a:lnSpc>
              <a:spcBef>
                <a:spcPts val="0"/>
              </a:spcBef>
              <a:spcAft>
                <a:spcPts val="0"/>
              </a:spcAft>
              <a:buClr>
                <a:schemeClr val="dk1"/>
              </a:buClr>
              <a:buSzPts val="3200"/>
              <a:buNone/>
              <a:defRPr sz="3200">
                <a:solidFill>
                  <a:schemeClr val="dk1"/>
                </a:solidFill>
              </a:defRPr>
            </a:lvl3pPr>
            <a:lvl4pPr lvl="3" rtl="0" algn="ctr">
              <a:lnSpc>
                <a:spcPct val="100000"/>
              </a:lnSpc>
              <a:spcBef>
                <a:spcPts val="0"/>
              </a:spcBef>
              <a:spcAft>
                <a:spcPts val="0"/>
              </a:spcAft>
              <a:buClr>
                <a:schemeClr val="dk1"/>
              </a:buClr>
              <a:buSzPts val="3200"/>
              <a:buNone/>
              <a:defRPr sz="3200">
                <a:solidFill>
                  <a:schemeClr val="dk1"/>
                </a:solidFill>
              </a:defRPr>
            </a:lvl4pPr>
            <a:lvl5pPr lvl="4" rtl="0" algn="ctr">
              <a:lnSpc>
                <a:spcPct val="100000"/>
              </a:lnSpc>
              <a:spcBef>
                <a:spcPts val="0"/>
              </a:spcBef>
              <a:spcAft>
                <a:spcPts val="0"/>
              </a:spcAft>
              <a:buClr>
                <a:schemeClr val="dk1"/>
              </a:buClr>
              <a:buSzPts val="3200"/>
              <a:buNone/>
              <a:defRPr sz="3200">
                <a:solidFill>
                  <a:schemeClr val="dk1"/>
                </a:solidFill>
              </a:defRPr>
            </a:lvl5pPr>
            <a:lvl6pPr lvl="5" rtl="0" algn="ctr">
              <a:lnSpc>
                <a:spcPct val="100000"/>
              </a:lnSpc>
              <a:spcBef>
                <a:spcPts val="0"/>
              </a:spcBef>
              <a:spcAft>
                <a:spcPts val="0"/>
              </a:spcAft>
              <a:buClr>
                <a:schemeClr val="dk1"/>
              </a:buClr>
              <a:buSzPts val="3200"/>
              <a:buNone/>
              <a:defRPr sz="3200">
                <a:solidFill>
                  <a:schemeClr val="dk1"/>
                </a:solidFill>
              </a:defRPr>
            </a:lvl6pPr>
            <a:lvl7pPr lvl="6" rtl="0" algn="ctr">
              <a:lnSpc>
                <a:spcPct val="100000"/>
              </a:lnSpc>
              <a:spcBef>
                <a:spcPts val="0"/>
              </a:spcBef>
              <a:spcAft>
                <a:spcPts val="0"/>
              </a:spcAft>
              <a:buClr>
                <a:schemeClr val="dk1"/>
              </a:buClr>
              <a:buSzPts val="3200"/>
              <a:buNone/>
              <a:defRPr sz="3200">
                <a:solidFill>
                  <a:schemeClr val="dk1"/>
                </a:solidFill>
              </a:defRPr>
            </a:lvl7pPr>
            <a:lvl8pPr lvl="7" rtl="0" algn="ctr">
              <a:lnSpc>
                <a:spcPct val="100000"/>
              </a:lnSpc>
              <a:spcBef>
                <a:spcPts val="0"/>
              </a:spcBef>
              <a:spcAft>
                <a:spcPts val="0"/>
              </a:spcAft>
              <a:buClr>
                <a:schemeClr val="dk1"/>
              </a:buClr>
              <a:buSzPts val="3200"/>
              <a:buNone/>
              <a:defRPr sz="3200">
                <a:solidFill>
                  <a:schemeClr val="dk1"/>
                </a:solidFill>
              </a:defRPr>
            </a:lvl8pPr>
            <a:lvl9pPr lvl="8" rtl="0" algn="ctr">
              <a:lnSpc>
                <a:spcPct val="100000"/>
              </a:lnSpc>
              <a:spcBef>
                <a:spcPts val="0"/>
              </a:spcBef>
              <a:spcAft>
                <a:spcPts val="0"/>
              </a:spcAft>
              <a:buClr>
                <a:schemeClr val="dk1"/>
              </a:buClr>
              <a:buSzPts val="3200"/>
              <a:buNone/>
              <a:defRPr sz="3200">
                <a:solidFill>
                  <a:schemeClr val="dk1"/>
                </a:solidFill>
              </a:defRPr>
            </a:lvl9pPr>
          </a:lstStyle>
          <a:p/>
        </p:txBody>
      </p:sp>
      <p:sp>
        <p:nvSpPr>
          <p:cNvPr id="82" name="Google Shape;82;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1"/>
                </a:solidFill>
              </a:defRPr>
            </a:lvl1pPr>
            <a:lvl2pPr lvl="1" rtl="0" algn="r">
              <a:lnSpc>
                <a:spcPct val="100000"/>
              </a:lnSpc>
              <a:spcAft>
                <a:spcPts val="0"/>
              </a:spcAft>
              <a:buNone/>
              <a:defRPr sz="1000">
                <a:solidFill>
                  <a:schemeClr val="dk1"/>
                </a:solidFill>
              </a:defRPr>
            </a:lvl2pPr>
            <a:lvl3pPr lvl="2" rtl="0" algn="r">
              <a:lnSpc>
                <a:spcPct val="100000"/>
              </a:lnSpc>
              <a:spcAft>
                <a:spcPts val="0"/>
              </a:spcAft>
              <a:buNone/>
              <a:defRPr sz="1000">
                <a:solidFill>
                  <a:schemeClr val="dk1"/>
                </a:solidFill>
              </a:defRPr>
            </a:lvl3pPr>
            <a:lvl4pPr lvl="3" rtl="0" algn="r">
              <a:lnSpc>
                <a:spcPct val="100000"/>
              </a:lnSpc>
              <a:spcAft>
                <a:spcPts val="0"/>
              </a:spcAft>
              <a:buNone/>
              <a:defRPr sz="1000">
                <a:solidFill>
                  <a:schemeClr val="dk1"/>
                </a:solidFill>
              </a:defRPr>
            </a:lvl4pPr>
            <a:lvl5pPr lvl="4" rtl="0" algn="r">
              <a:lnSpc>
                <a:spcPct val="100000"/>
              </a:lnSpc>
              <a:spcAft>
                <a:spcPts val="0"/>
              </a:spcAft>
              <a:buNone/>
              <a:defRPr sz="1000">
                <a:solidFill>
                  <a:schemeClr val="dk1"/>
                </a:solidFill>
              </a:defRPr>
            </a:lvl5pPr>
            <a:lvl6pPr lvl="5" rtl="0" algn="r">
              <a:lnSpc>
                <a:spcPct val="100000"/>
              </a:lnSpc>
              <a:spcAft>
                <a:spcPts val="0"/>
              </a:spcAft>
              <a:buNone/>
              <a:defRPr sz="1000">
                <a:solidFill>
                  <a:schemeClr val="dk1"/>
                </a:solidFill>
              </a:defRPr>
            </a:lvl6pPr>
            <a:lvl7pPr lvl="6" rtl="0" algn="r">
              <a:lnSpc>
                <a:spcPct val="100000"/>
              </a:lnSpc>
              <a:spcAft>
                <a:spcPts val="0"/>
              </a:spcAft>
              <a:buNone/>
              <a:defRPr sz="1000">
                <a:solidFill>
                  <a:schemeClr val="dk1"/>
                </a:solidFill>
              </a:defRPr>
            </a:lvl7pPr>
            <a:lvl8pPr lvl="7" rtl="0" algn="r">
              <a:lnSpc>
                <a:spcPct val="100000"/>
              </a:lnSpc>
              <a:spcAft>
                <a:spcPts val="0"/>
              </a:spcAft>
              <a:buNone/>
              <a:defRPr sz="1000">
                <a:solidFill>
                  <a:schemeClr val="dk1"/>
                </a:solidFill>
              </a:defRPr>
            </a:lvl8pPr>
            <a:lvl9pPr lvl="8" rtl="0" algn="r">
              <a:lnSpc>
                <a:spcPct val="100000"/>
              </a:lnSpc>
              <a:spcAft>
                <a:spcPts val="0"/>
              </a:spcAft>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7">
    <p:bg>
      <p:bgPr>
        <a:solidFill>
          <a:srgbClr val="FFFFFF"/>
        </a:solidFill>
      </p:bgPr>
    </p:bg>
    <p:spTree>
      <p:nvGrpSpPr>
        <p:cNvPr id="83" name="Shape 83"/>
        <p:cNvGrpSpPr/>
        <p:nvPr/>
      </p:nvGrpSpPr>
      <p:grpSpPr>
        <a:xfrm>
          <a:off x="0" y="0"/>
          <a:ext cx="0" cy="0"/>
          <a:chOff x="0" y="0"/>
          <a:chExt cx="0" cy="0"/>
        </a:xfrm>
      </p:grpSpPr>
      <p:sp>
        <p:nvSpPr>
          <p:cNvPr id="84" name="Google Shape;84;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type="title"/>
          </p:nvPr>
        </p:nvSpPr>
        <p:spPr>
          <a:xfrm>
            <a:off x="351600" y="2736850"/>
            <a:ext cx="3997500" cy="1389600"/>
          </a:xfrm>
          <a:prstGeom prst="rect">
            <a:avLst/>
          </a:prstGeom>
          <a:noFill/>
        </p:spPr>
        <p:txBody>
          <a:bodyPr anchorCtr="0" anchor="ctr" bIns="91425" lIns="91425" spcFirstLastPara="1" rIns="91425" wrap="square" tIns="91425">
            <a:noAutofit/>
          </a:bodyPr>
          <a:lstStyle>
            <a:lvl1pPr lvl="0" algn="l">
              <a:lnSpc>
                <a:spcPct val="100000"/>
              </a:lnSpc>
              <a:spcBef>
                <a:spcPts val="0"/>
              </a:spcBef>
              <a:spcAft>
                <a:spcPts val="0"/>
              </a:spcAft>
              <a:buNone/>
              <a:defRPr b="1" sz="2800">
                <a:solidFill>
                  <a:srgbClr val="212121"/>
                </a:solidFill>
              </a:defRPr>
            </a:lvl1pPr>
            <a:lvl2pPr lvl="1" algn="l">
              <a:lnSpc>
                <a:spcPct val="100000"/>
              </a:lnSpc>
              <a:spcBef>
                <a:spcPts val="0"/>
              </a:spcBef>
              <a:spcAft>
                <a:spcPts val="0"/>
              </a:spcAft>
              <a:buNone/>
              <a:defRPr b="1" sz="2800">
                <a:solidFill>
                  <a:srgbClr val="212121"/>
                </a:solidFill>
              </a:defRPr>
            </a:lvl2pPr>
            <a:lvl3pPr lvl="2" algn="l">
              <a:lnSpc>
                <a:spcPct val="100000"/>
              </a:lnSpc>
              <a:spcBef>
                <a:spcPts val="0"/>
              </a:spcBef>
              <a:spcAft>
                <a:spcPts val="0"/>
              </a:spcAft>
              <a:buNone/>
              <a:defRPr b="1" sz="2800">
                <a:solidFill>
                  <a:srgbClr val="212121"/>
                </a:solidFill>
              </a:defRPr>
            </a:lvl3pPr>
            <a:lvl4pPr lvl="3" algn="l">
              <a:lnSpc>
                <a:spcPct val="100000"/>
              </a:lnSpc>
              <a:spcBef>
                <a:spcPts val="0"/>
              </a:spcBef>
              <a:spcAft>
                <a:spcPts val="0"/>
              </a:spcAft>
              <a:buNone/>
              <a:defRPr b="1" sz="2800">
                <a:solidFill>
                  <a:srgbClr val="212121"/>
                </a:solidFill>
              </a:defRPr>
            </a:lvl4pPr>
            <a:lvl5pPr lvl="4" algn="l">
              <a:lnSpc>
                <a:spcPct val="100000"/>
              </a:lnSpc>
              <a:spcBef>
                <a:spcPts val="0"/>
              </a:spcBef>
              <a:spcAft>
                <a:spcPts val="0"/>
              </a:spcAft>
              <a:buNone/>
              <a:defRPr b="1" sz="2800">
                <a:solidFill>
                  <a:srgbClr val="212121"/>
                </a:solidFill>
              </a:defRPr>
            </a:lvl5pPr>
            <a:lvl6pPr lvl="5" algn="l">
              <a:lnSpc>
                <a:spcPct val="100000"/>
              </a:lnSpc>
              <a:spcBef>
                <a:spcPts val="0"/>
              </a:spcBef>
              <a:spcAft>
                <a:spcPts val="0"/>
              </a:spcAft>
              <a:buNone/>
              <a:defRPr b="1" sz="2800">
                <a:solidFill>
                  <a:srgbClr val="212121"/>
                </a:solidFill>
              </a:defRPr>
            </a:lvl6pPr>
            <a:lvl7pPr lvl="6" algn="l">
              <a:lnSpc>
                <a:spcPct val="100000"/>
              </a:lnSpc>
              <a:spcBef>
                <a:spcPts val="0"/>
              </a:spcBef>
              <a:spcAft>
                <a:spcPts val="0"/>
              </a:spcAft>
              <a:buNone/>
              <a:defRPr b="1" sz="2800">
                <a:solidFill>
                  <a:srgbClr val="212121"/>
                </a:solidFill>
              </a:defRPr>
            </a:lvl7pPr>
            <a:lvl8pPr lvl="7" algn="l">
              <a:lnSpc>
                <a:spcPct val="100000"/>
              </a:lnSpc>
              <a:spcBef>
                <a:spcPts val="0"/>
              </a:spcBef>
              <a:spcAft>
                <a:spcPts val="0"/>
              </a:spcAft>
              <a:buNone/>
              <a:defRPr b="1" sz="2800">
                <a:solidFill>
                  <a:srgbClr val="212121"/>
                </a:solidFill>
              </a:defRPr>
            </a:lvl8pPr>
            <a:lvl9pPr lvl="8" algn="l">
              <a:lnSpc>
                <a:spcPct val="100000"/>
              </a:lnSpc>
              <a:spcBef>
                <a:spcPts val="0"/>
              </a:spcBef>
              <a:spcAft>
                <a:spcPts val="0"/>
              </a:spcAft>
              <a:buNone/>
              <a:defRPr b="1" sz="2800">
                <a:solidFill>
                  <a:srgbClr val="212121"/>
                </a:solidFill>
              </a:defRPr>
            </a:lvl9pPr>
          </a:lstStyle>
          <a:p/>
        </p:txBody>
      </p:sp>
      <p:sp>
        <p:nvSpPr>
          <p:cNvPr id="86" name="Google Shape;86;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1.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39.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9"/>
          <p:cNvPicPr preferRelativeResize="0"/>
          <p:nvPr/>
        </p:nvPicPr>
        <p:blipFill rotWithShape="1">
          <a:blip r:embed="rId3">
            <a:alphaModFix/>
          </a:blip>
          <a:srcRect b="25839" l="0" r="0" t="25834"/>
          <a:stretch/>
        </p:blipFill>
        <p:spPr>
          <a:xfrm>
            <a:off x="0" y="0"/>
            <a:ext cx="9144002" cy="2209447"/>
          </a:xfrm>
          <a:prstGeom prst="rect">
            <a:avLst/>
          </a:prstGeom>
          <a:noFill/>
          <a:ln>
            <a:noFill/>
          </a:ln>
        </p:spPr>
      </p:pic>
      <p:sp>
        <p:nvSpPr>
          <p:cNvPr id="92" name="Google Shape;92;p19"/>
          <p:cNvSpPr txBox="1"/>
          <p:nvPr>
            <p:ph idx="1" type="body"/>
          </p:nvPr>
        </p:nvSpPr>
        <p:spPr>
          <a:xfrm>
            <a:off x="477900" y="2540500"/>
            <a:ext cx="8296500" cy="203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4800">
                <a:latin typeface="Comic Sans MS"/>
                <a:ea typeface="Comic Sans MS"/>
                <a:cs typeface="Comic Sans MS"/>
                <a:sym typeface="Comic Sans MS"/>
              </a:rPr>
              <a:t>Pokémon Combat Prediction </a:t>
            </a:r>
            <a:endParaRPr b="1" sz="4800">
              <a:latin typeface="Comic Sans MS"/>
              <a:ea typeface="Comic Sans MS"/>
              <a:cs typeface="Comic Sans MS"/>
              <a:sym typeface="Comic Sans MS"/>
            </a:endParaRPr>
          </a:p>
        </p:txBody>
      </p:sp>
      <p:sp>
        <p:nvSpPr>
          <p:cNvPr id="93" name="Google Shape;93;p19"/>
          <p:cNvSpPr txBox="1"/>
          <p:nvPr>
            <p:ph idx="2" type="body"/>
          </p:nvPr>
        </p:nvSpPr>
        <p:spPr>
          <a:xfrm>
            <a:off x="2943750" y="4196800"/>
            <a:ext cx="6214800" cy="9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Arial"/>
                <a:ea typeface="Arial"/>
                <a:cs typeface="Arial"/>
                <a:sym typeface="Arial"/>
              </a:rPr>
              <a:t>19 Fall </a:t>
            </a:r>
            <a:r>
              <a:rPr b="1" lang="en">
                <a:latin typeface="Arial"/>
                <a:ea typeface="Arial"/>
                <a:cs typeface="Arial"/>
                <a:sym typeface="Arial"/>
              </a:rPr>
              <a:t>DS502 Final Project</a:t>
            </a:r>
            <a:endParaRPr b="1">
              <a:latin typeface="Arial"/>
              <a:ea typeface="Arial"/>
              <a:cs typeface="Arial"/>
              <a:sym typeface="Arial"/>
            </a:endParaRPr>
          </a:p>
          <a:p>
            <a:pPr indent="0" lvl="0" marL="0" rtl="0" algn="r">
              <a:spcBef>
                <a:spcPts val="1600"/>
              </a:spcBef>
              <a:spcAft>
                <a:spcPts val="1600"/>
              </a:spcAft>
              <a:buNone/>
            </a:pPr>
            <a:r>
              <a:rPr b="1" lang="en">
                <a:latin typeface="Arial"/>
                <a:ea typeface="Arial"/>
                <a:cs typeface="Arial"/>
                <a:sym typeface="Arial"/>
              </a:rPr>
              <a:t>Members: Zhiyi Huang, Mengzhi Cao, Yi Yang, Chuchen Dai, Lei Guo</a:t>
            </a:r>
            <a:endParaRPr b="1">
              <a:latin typeface="Arial"/>
              <a:ea typeface="Arial"/>
              <a:cs typeface="Arial"/>
              <a:sym typeface="Arial"/>
            </a:endParaRPr>
          </a:p>
        </p:txBody>
      </p:sp>
      <p:pic>
        <p:nvPicPr>
          <p:cNvPr id="94" name="Google Shape;94;p19"/>
          <p:cNvPicPr preferRelativeResize="0"/>
          <p:nvPr/>
        </p:nvPicPr>
        <p:blipFill>
          <a:blip r:embed="rId4">
            <a:alphaModFix/>
          </a:blip>
          <a:stretch>
            <a:fillRect/>
          </a:stretch>
        </p:blipFill>
        <p:spPr>
          <a:xfrm>
            <a:off x="-51800" y="3317600"/>
            <a:ext cx="3250650" cy="25117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8"/>
          <p:cNvPicPr preferRelativeResize="0"/>
          <p:nvPr/>
        </p:nvPicPr>
        <p:blipFill rotWithShape="1">
          <a:blip r:embed="rId3">
            <a:alphaModFix/>
          </a:blip>
          <a:srcRect b="3025" l="0" r="0" t="0"/>
          <a:stretch/>
        </p:blipFill>
        <p:spPr>
          <a:xfrm>
            <a:off x="371750" y="454438"/>
            <a:ext cx="1807374" cy="1752699"/>
          </a:xfrm>
          <a:prstGeom prst="rect">
            <a:avLst/>
          </a:prstGeom>
          <a:noFill/>
          <a:ln>
            <a:noFill/>
          </a:ln>
        </p:spPr>
      </p:pic>
      <p:pic>
        <p:nvPicPr>
          <p:cNvPr id="158" name="Google Shape;158;p28"/>
          <p:cNvPicPr preferRelativeResize="0"/>
          <p:nvPr/>
        </p:nvPicPr>
        <p:blipFill>
          <a:blip r:embed="rId4">
            <a:alphaModFix/>
          </a:blip>
          <a:stretch>
            <a:fillRect/>
          </a:stretch>
        </p:blipFill>
        <p:spPr>
          <a:xfrm>
            <a:off x="2636100" y="753500"/>
            <a:ext cx="2497925" cy="1453625"/>
          </a:xfrm>
          <a:prstGeom prst="rect">
            <a:avLst/>
          </a:prstGeom>
          <a:noFill/>
          <a:ln>
            <a:noFill/>
          </a:ln>
        </p:spPr>
      </p:pic>
      <p:pic>
        <p:nvPicPr>
          <p:cNvPr id="159" name="Google Shape;159;p28"/>
          <p:cNvPicPr preferRelativeResize="0"/>
          <p:nvPr/>
        </p:nvPicPr>
        <p:blipFill>
          <a:blip r:embed="rId5">
            <a:alphaModFix/>
          </a:blip>
          <a:stretch>
            <a:fillRect/>
          </a:stretch>
        </p:blipFill>
        <p:spPr>
          <a:xfrm>
            <a:off x="72500" y="2834792"/>
            <a:ext cx="2405875" cy="2219508"/>
          </a:xfrm>
          <a:prstGeom prst="rect">
            <a:avLst/>
          </a:prstGeom>
          <a:noFill/>
          <a:ln>
            <a:noFill/>
          </a:ln>
        </p:spPr>
      </p:pic>
      <p:pic>
        <p:nvPicPr>
          <p:cNvPr id="160" name="Google Shape;160;p28"/>
          <p:cNvPicPr preferRelativeResize="0"/>
          <p:nvPr/>
        </p:nvPicPr>
        <p:blipFill>
          <a:blip r:embed="rId6">
            <a:alphaModFix/>
          </a:blip>
          <a:stretch>
            <a:fillRect/>
          </a:stretch>
        </p:blipFill>
        <p:spPr>
          <a:xfrm>
            <a:off x="2636088" y="3877074"/>
            <a:ext cx="3155274" cy="377525"/>
          </a:xfrm>
          <a:prstGeom prst="rect">
            <a:avLst/>
          </a:prstGeom>
          <a:noFill/>
          <a:ln>
            <a:noFill/>
          </a:ln>
        </p:spPr>
      </p:pic>
      <p:sp>
        <p:nvSpPr>
          <p:cNvPr id="161" name="Google Shape;161;p28"/>
          <p:cNvSpPr/>
          <p:nvPr/>
        </p:nvSpPr>
        <p:spPr>
          <a:xfrm>
            <a:off x="7213700" y="1190225"/>
            <a:ext cx="820800" cy="36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HPsub</a:t>
            </a:r>
            <a:endParaRPr sz="1200">
              <a:latin typeface="Times New Roman"/>
              <a:ea typeface="Times New Roman"/>
              <a:cs typeface="Times New Roman"/>
              <a:sym typeface="Times New Roman"/>
            </a:endParaRPr>
          </a:p>
        </p:txBody>
      </p:sp>
      <p:sp>
        <p:nvSpPr>
          <p:cNvPr id="162" name="Google Shape;162;p28"/>
          <p:cNvSpPr/>
          <p:nvPr/>
        </p:nvSpPr>
        <p:spPr>
          <a:xfrm>
            <a:off x="7185400" y="2427263"/>
            <a:ext cx="820800" cy="36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Speed</a:t>
            </a:r>
            <a:endParaRPr/>
          </a:p>
        </p:txBody>
      </p:sp>
      <p:sp>
        <p:nvSpPr>
          <p:cNvPr id="163" name="Google Shape;163;p28"/>
          <p:cNvSpPr/>
          <p:nvPr/>
        </p:nvSpPr>
        <p:spPr>
          <a:xfrm>
            <a:off x="8006200" y="3067825"/>
            <a:ext cx="820800" cy="36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Times New Roman"/>
                <a:ea typeface="Times New Roman"/>
                <a:cs typeface="Times New Roman"/>
                <a:sym typeface="Times New Roman"/>
              </a:rPr>
              <a:t>Modifier</a:t>
            </a:r>
            <a:endParaRPr/>
          </a:p>
        </p:txBody>
      </p:sp>
      <p:sp>
        <p:nvSpPr>
          <p:cNvPr id="164" name="Google Shape;164;p28"/>
          <p:cNvSpPr/>
          <p:nvPr/>
        </p:nvSpPr>
        <p:spPr>
          <a:xfrm>
            <a:off x="7213700" y="3764100"/>
            <a:ext cx="820800" cy="36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ATdivDF</a:t>
            </a:r>
            <a:endParaRPr>
              <a:latin typeface="Times New Roman"/>
              <a:ea typeface="Times New Roman"/>
              <a:cs typeface="Times New Roman"/>
              <a:sym typeface="Times New Roman"/>
            </a:endParaRPr>
          </a:p>
        </p:txBody>
      </p:sp>
      <p:sp>
        <p:nvSpPr>
          <p:cNvPr id="165" name="Google Shape;165;p28"/>
          <p:cNvSpPr/>
          <p:nvPr/>
        </p:nvSpPr>
        <p:spPr>
          <a:xfrm>
            <a:off x="5667050" y="1712150"/>
            <a:ext cx="608400" cy="27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5667050" y="3661575"/>
            <a:ext cx="608400" cy="27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8"/>
          <p:cNvSpPr/>
          <p:nvPr/>
        </p:nvSpPr>
        <p:spPr>
          <a:xfrm>
            <a:off x="8034500" y="1846213"/>
            <a:ext cx="820800" cy="36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SATdiv      SDF </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9"/>
          <p:cNvPicPr preferRelativeResize="0"/>
          <p:nvPr/>
        </p:nvPicPr>
        <p:blipFill rotWithShape="1">
          <a:blip r:embed="rId3">
            <a:alphaModFix/>
          </a:blip>
          <a:srcRect b="8698" l="0" r="0" t="8698"/>
          <a:stretch/>
        </p:blipFill>
        <p:spPr>
          <a:xfrm>
            <a:off x="1" y="0"/>
            <a:ext cx="9144000" cy="5143500"/>
          </a:xfrm>
          <a:prstGeom prst="rect">
            <a:avLst/>
          </a:prstGeom>
          <a:noFill/>
          <a:ln>
            <a:noFill/>
          </a:ln>
        </p:spPr>
      </p:pic>
      <p:sp>
        <p:nvSpPr>
          <p:cNvPr id="173" name="Google Shape;173;p29"/>
          <p:cNvSpPr/>
          <p:nvPr/>
        </p:nvSpPr>
        <p:spPr>
          <a:xfrm>
            <a:off x="0" y="2574400"/>
            <a:ext cx="4568400" cy="1714500"/>
          </a:xfrm>
          <a:prstGeom prst="rect">
            <a:avLst/>
          </a:prstGeom>
          <a:solidFill>
            <a:srgbClr val="FFFFFF">
              <a:alpha val="8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txBox="1"/>
          <p:nvPr>
            <p:ph type="title"/>
          </p:nvPr>
        </p:nvSpPr>
        <p:spPr>
          <a:xfrm>
            <a:off x="351600" y="2736850"/>
            <a:ext cx="3997500" cy="1389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3000">
                <a:solidFill>
                  <a:schemeClr val="dk2"/>
                </a:solidFill>
                <a:latin typeface="Arial"/>
                <a:ea typeface="Arial"/>
                <a:cs typeface="Arial"/>
                <a:sym typeface="Arial"/>
              </a:rPr>
              <a:t>Models</a:t>
            </a:r>
            <a:endParaRPr sz="30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3368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180" name="Google Shape;180;p30"/>
          <p:cNvSpPr txBox="1"/>
          <p:nvPr>
            <p:ph idx="1" type="body"/>
          </p:nvPr>
        </p:nvSpPr>
        <p:spPr>
          <a:xfrm>
            <a:off x="311700" y="133510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With multinomial loss:</a:t>
            </a:r>
            <a:endParaRPr sz="900"/>
          </a:p>
          <a:p>
            <a:pPr indent="-285750" lvl="0" marL="457200" rtl="0" algn="l">
              <a:spcBef>
                <a:spcPts val="1600"/>
              </a:spcBef>
              <a:spcAft>
                <a:spcPts val="0"/>
              </a:spcAft>
              <a:buSzPts val="900"/>
              <a:buChar char="●"/>
            </a:pPr>
            <a:r>
              <a:rPr lang="en" sz="900"/>
              <a:t>Time consumed: </a:t>
            </a:r>
            <a:r>
              <a:rPr lang="en" sz="900">
                <a:solidFill>
                  <a:srgbClr val="000000"/>
                </a:solidFill>
                <a:highlight>
                  <a:srgbClr val="FFFFFF"/>
                </a:highlight>
              </a:rPr>
              <a:t>0:00:05.891594</a:t>
            </a:r>
            <a:endParaRPr sz="900">
              <a:solidFill>
                <a:srgbClr val="000000"/>
              </a:solidFill>
              <a:highlight>
                <a:srgbClr val="FFFFFF"/>
              </a:highlight>
            </a:endParaRPr>
          </a:p>
          <a:p>
            <a:pPr indent="-285750" lvl="0" marL="457200" rtl="0" algn="l">
              <a:spcBef>
                <a:spcPts val="0"/>
              </a:spcBef>
              <a:spcAft>
                <a:spcPts val="0"/>
              </a:spcAft>
              <a:buSzPts val="900"/>
              <a:buChar char="●"/>
            </a:pPr>
            <a:r>
              <a:rPr lang="en" sz="900"/>
              <a:t>AUC: 0.9664</a:t>
            </a:r>
            <a:endParaRPr sz="900"/>
          </a:p>
          <a:p>
            <a:pPr indent="-285750" lvl="0" marL="457200" rtl="0" algn="l">
              <a:spcBef>
                <a:spcPts val="0"/>
              </a:spcBef>
              <a:spcAft>
                <a:spcPts val="0"/>
              </a:spcAft>
              <a:buSzPts val="900"/>
              <a:buChar char="●"/>
            </a:pPr>
            <a:r>
              <a:rPr lang="en" sz="900"/>
              <a:t>F1 score: 0.9363</a:t>
            </a:r>
            <a:endParaRPr sz="900"/>
          </a:p>
          <a:p>
            <a:pPr indent="0" lvl="0" marL="0" rtl="0" algn="l">
              <a:spcBef>
                <a:spcPts val="1600"/>
              </a:spcBef>
              <a:spcAft>
                <a:spcPts val="0"/>
              </a:spcAft>
              <a:buNone/>
            </a:pPr>
            <a:r>
              <a:rPr lang="en" sz="900"/>
              <a:t>With binary loss:</a:t>
            </a:r>
            <a:endParaRPr sz="900"/>
          </a:p>
          <a:p>
            <a:pPr indent="-285750" lvl="0" marL="457200" rtl="0" algn="l">
              <a:spcBef>
                <a:spcPts val="1600"/>
              </a:spcBef>
              <a:spcAft>
                <a:spcPts val="0"/>
              </a:spcAft>
              <a:buSzPts val="900"/>
              <a:buChar char="●"/>
            </a:pPr>
            <a:r>
              <a:rPr lang="en" sz="900"/>
              <a:t>Time consumed: </a:t>
            </a:r>
            <a:r>
              <a:rPr lang="en" sz="900">
                <a:solidFill>
                  <a:srgbClr val="000000"/>
                </a:solidFill>
                <a:highlight>
                  <a:srgbClr val="FFFFFF"/>
                </a:highlight>
              </a:rPr>
              <a:t>0:00:01.551357</a:t>
            </a:r>
            <a:endParaRPr sz="900">
              <a:solidFill>
                <a:srgbClr val="000000"/>
              </a:solidFill>
              <a:highlight>
                <a:srgbClr val="FFFFFF"/>
              </a:highlight>
            </a:endParaRPr>
          </a:p>
          <a:p>
            <a:pPr indent="-285750" lvl="0" marL="457200" rtl="0" algn="l">
              <a:spcBef>
                <a:spcPts val="0"/>
              </a:spcBef>
              <a:spcAft>
                <a:spcPts val="0"/>
              </a:spcAft>
              <a:buClr>
                <a:srgbClr val="000000"/>
              </a:buClr>
              <a:buSzPts val="900"/>
              <a:buChar char="●"/>
            </a:pPr>
            <a:r>
              <a:rPr lang="en" sz="900"/>
              <a:t>AUC: 0.9664</a:t>
            </a:r>
            <a:endParaRPr sz="900"/>
          </a:p>
          <a:p>
            <a:pPr indent="-285750" lvl="0" marL="457200" rtl="0" algn="l">
              <a:spcBef>
                <a:spcPts val="0"/>
              </a:spcBef>
              <a:spcAft>
                <a:spcPts val="0"/>
              </a:spcAft>
              <a:buSzPts val="900"/>
              <a:buChar char="●"/>
            </a:pPr>
            <a:r>
              <a:rPr lang="en" sz="900"/>
              <a:t>F1 score: 0.9361</a:t>
            </a:r>
            <a:endParaRPr sz="900"/>
          </a:p>
        </p:txBody>
      </p:sp>
      <p:pic>
        <p:nvPicPr>
          <p:cNvPr id="181" name="Google Shape;181;p30"/>
          <p:cNvPicPr preferRelativeResize="0"/>
          <p:nvPr/>
        </p:nvPicPr>
        <p:blipFill>
          <a:blip r:embed="rId3">
            <a:alphaModFix/>
          </a:blip>
          <a:stretch>
            <a:fillRect/>
          </a:stretch>
        </p:blipFill>
        <p:spPr>
          <a:xfrm>
            <a:off x="2993900" y="2746573"/>
            <a:ext cx="2923699" cy="2039802"/>
          </a:xfrm>
          <a:prstGeom prst="rect">
            <a:avLst/>
          </a:prstGeom>
          <a:noFill/>
          <a:ln>
            <a:noFill/>
          </a:ln>
        </p:spPr>
      </p:pic>
      <p:pic>
        <p:nvPicPr>
          <p:cNvPr id="182" name="Google Shape;182;p30"/>
          <p:cNvPicPr preferRelativeResize="0"/>
          <p:nvPr/>
        </p:nvPicPr>
        <p:blipFill>
          <a:blip r:embed="rId4">
            <a:alphaModFix/>
          </a:blip>
          <a:stretch>
            <a:fillRect/>
          </a:stretch>
        </p:blipFill>
        <p:spPr>
          <a:xfrm>
            <a:off x="6112800" y="416075"/>
            <a:ext cx="2515995" cy="2039799"/>
          </a:xfrm>
          <a:prstGeom prst="rect">
            <a:avLst/>
          </a:prstGeom>
          <a:noFill/>
          <a:ln>
            <a:noFill/>
          </a:ln>
        </p:spPr>
      </p:pic>
      <p:pic>
        <p:nvPicPr>
          <p:cNvPr id="183" name="Google Shape;183;p30"/>
          <p:cNvPicPr preferRelativeResize="0"/>
          <p:nvPr/>
        </p:nvPicPr>
        <p:blipFill>
          <a:blip r:embed="rId5">
            <a:alphaModFix/>
          </a:blip>
          <a:stretch>
            <a:fillRect/>
          </a:stretch>
        </p:blipFill>
        <p:spPr>
          <a:xfrm>
            <a:off x="6015199" y="2630926"/>
            <a:ext cx="2711200" cy="2155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Naive Bayes</a:t>
            </a:r>
            <a:endParaRPr/>
          </a:p>
        </p:txBody>
      </p:sp>
      <p:sp>
        <p:nvSpPr>
          <p:cNvPr id="189" name="Google Shape;189;p31"/>
          <p:cNvSpPr txBox="1"/>
          <p:nvPr>
            <p:ph idx="1" type="body"/>
          </p:nvPr>
        </p:nvSpPr>
        <p:spPr>
          <a:xfrm>
            <a:off x="222550" y="1459925"/>
            <a:ext cx="4716000" cy="1700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Time consumed: </a:t>
            </a:r>
            <a:r>
              <a:rPr lang="en">
                <a:solidFill>
                  <a:srgbClr val="000000"/>
                </a:solidFill>
                <a:highlight>
                  <a:srgbClr val="FFFFFF"/>
                </a:highlight>
              </a:rPr>
              <a:t>0:00:00.013714</a:t>
            </a:r>
            <a:endParaRPr>
              <a:solidFill>
                <a:srgbClr val="000000"/>
              </a:solidFill>
              <a:highlight>
                <a:srgbClr val="FFFFFF"/>
              </a:highlight>
            </a:endParaRPr>
          </a:p>
          <a:p>
            <a:pPr indent="-342900" lvl="0" marL="457200" rtl="0" algn="l">
              <a:spcBef>
                <a:spcPts val="0"/>
              </a:spcBef>
              <a:spcAft>
                <a:spcPts val="0"/>
              </a:spcAft>
              <a:buSzPts val="1800"/>
              <a:buChar char="●"/>
            </a:pPr>
            <a:r>
              <a:rPr lang="en"/>
              <a:t>AUC: 0.9531</a:t>
            </a:r>
            <a:endParaRPr/>
          </a:p>
          <a:p>
            <a:pPr indent="-342900" lvl="0" marL="457200" rtl="0" algn="l">
              <a:spcBef>
                <a:spcPts val="0"/>
              </a:spcBef>
              <a:spcAft>
                <a:spcPts val="0"/>
              </a:spcAft>
              <a:buSzPts val="1800"/>
              <a:buChar char="●"/>
            </a:pPr>
            <a:r>
              <a:rPr lang="en"/>
              <a:t>F1 score: 0.9306</a:t>
            </a:r>
            <a:endParaRPr/>
          </a:p>
        </p:txBody>
      </p:sp>
      <p:pic>
        <p:nvPicPr>
          <p:cNvPr id="190" name="Google Shape;190;p31"/>
          <p:cNvPicPr preferRelativeResize="0"/>
          <p:nvPr/>
        </p:nvPicPr>
        <p:blipFill>
          <a:blip r:embed="rId3">
            <a:alphaModFix/>
          </a:blip>
          <a:stretch>
            <a:fillRect/>
          </a:stretch>
        </p:blipFill>
        <p:spPr>
          <a:xfrm>
            <a:off x="375350" y="2571750"/>
            <a:ext cx="3900649" cy="2546390"/>
          </a:xfrm>
          <a:prstGeom prst="rect">
            <a:avLst/>
          </a:prstGeom>
          <a:noFill/>
          <a:ln>
            <a:noFill/>
          </a:ln>
        </p:spPr>
      </p:pic>
      <p:pic>
        <p:nvPicPr>
          <p:cNvPr id="191" name="Google Shape;191;p31"/>
          <p:cNvPicPr preferRelativeResize="0"/>
          <p:nvPr/>
        </p:nvPicPr>
        <p:blipFill>
          <a:blip r:embed="rId4">
            <a:alphaModFix/>
          </a:blip>
          <a:stretch>
            <a:fillRect/>
          </a:stretch>
        </p:blipFill>
        <p:spPr>
          <a:xfrm>
            <a:off x="5518825" y="63900"/>
            <a:ext cx="2920750" cy="2405325"/>
          </a:xfrm>
          <a:prstGeom prst="rect">
            <a:avLst/>
          </a:prstGeom>
          <a:noFill/>
          <a:ln>
            <a:noFill/>
          </a:ln>
        </p:spPr>
      </p:pic>
      <p:pic>
        <p:nvPicPr>
          <p:cNvPr id="192" name="Google Shape;192;p31"/>
          <p:cNvPicPr preferRelativeResize="0"/>
          <p:nvPr/>
        </p:nvPicPr>
        <p:blipFill>
          <a:blip r:embed="rId5">
            <a:alphaModFix/>
          </a:blip>
          <a:stretch>
            <a:fillRect/>
          </a:stretch>
        </p:blipFill>
        <p:spPr>
          <a:xfrm>
            <a:off x="5433525" y="2535900"/>
            <a:ext cx="3091349" cy="240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231725"/>
            <a:ext cx="8520600" cy="11658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t/>
            </a:r>
            <a:endParaRPr sz="1800">
              <a:solidFill>
                <a:srgbClr val="000000"/>
              </a:solidFill>
              <a:highlight>
                <a:srgbClr val="FFFFFF"/>
              </a:highlight>
              <a:latin typeface="Source Code Pro"/>
              <a:ea typeface="Source Code Pro"/>
              <a:cs typeface="Source Code Pro"/>
              <a:sym typeface="Source Code Pro"/>
            </a:endParaRPr>
          </a:p>
          <a:p>
            <a:pPr indent="0" lvl="0" marL="0" rtl="0" algn="l">
              <a:spcBef>
                <a:spcPts val="1000"/>
              </a:spcBef>
              <a:spcAft>
                <a:spcPts val="0"/>
              </a:spcAft>
              <a:buNone/>
            </a:pPr>
            <a:r>
              <a:rPr lang="en">
                <a:solidFill>
                  <a:srgbClr val="000000"/>
                </a:solidFill>
                <a:highlight>
                  <a:srgbClr val="FFFFFF"/>
                </a:highlight>
              </a:rPr>
              <a:t>Support Vector Machine</a:t>
            </a:r>
            <a:endParaRPr>
              <a:solidFill>
                <a:srgbClr val="000000"/>
              </a:solidFill>
              <a:highlight>
                <a:srgbClr val="FFFFFF"/>
              </a:highlight>
            </a:endParaRPr>
          </a:p>
          <a:p>
            <a:pPr indent="0" lvl="0" marL="0" rtl="0" algn="l">
              <a:spcBef>
                <a:spcPts val="0"/>
              </a:spcBef>
              <a:spcAft>
                <a:spcPts val="0"/>
              </a:spcAft>
              <a:buNone/>
            </a:pPr>
            <a:r>
              <a:t/>
            </a:r>
            <a:endParaRPr sz="1800">
              <a:solidFill>
                <a:srgbClr val="000000"/>
              </a:solidFill>
              <a:highlight>
                <a:srgbClr val="FFFFFF"/>
              </a:highlight>
              <a:latin typeface="Source Code Pro"/>
              <a:ea typeface="Source Code Pro"/>
              <a:cs typeface="Source Code Pro"/>
              <a:sym typeface="Source Code Pro"/>
            </a:endParaRPr>
          </a:p>
        </p:txBody>
      </p:sp>
      <p:sp>
        <p:nvSpPr>
          <p:cNvPr id="198" name="Google Shape;198;p3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Time consumed: </a:t>
            </a:r>
            <a:r>
              <a:rPr lang="en">
                <a:solidFill>
                  <a:srgbClr val="000000"/>
                </a:solidFill>
                <a:highlight>
                  <a:srgbClr val="FFFFFF"/>
                </a:highlight>
              </a:rPr>
              <a:t>0:03:14.221710</a:t>
            </a:r>
            <a:endParaRPr>
              <a:solidFill>
                <a:srgbClr val="000000"/>
              </a:solidFill>
              <a:highlight>
                <a:schemeClr val="lt1"/>
              </a:highlight>
            </a:endParaRPr>
          </a:p>
          <a:p>
            <a:pPr indent="-342900" lvl="0" marL="457200" rtl="0" algn="l">
              <a:spcBef>
                <a:spcPts val="0"/>
              </a:spcBef>
              <a:spcAft>
                <a:spcPts val="0"/>
              </a:spcAft>
              <a:buSzPts val="1800"/>
              <a:buChar char="●"/>
            </a:pPr>
            <a:r>
              <a:rPr lang="en"/>
              <a:t>AUC: 0.9585</a:t>
            </a:r>
            <a:endParaRPr/>
          </a:p>
          <a:p>
            <a:pPr indent="-342900" lvl="0" marL="457200" rtl="0" algn="l">
              <a:spcBef>
                <a:spcPts val="0"/>
              </a:spcBef>
              <a:spcAft>
                <a:spcPts val="0"/>
              </a:spcAft>
              <a:buSzPts val="1800"/>
              <a:buChar char="●"/>
            </a:pPr>
            <a:r>
              <a:rPr lang="en"/>
              <a:t>F1 score: 0.9387</a:t>
            </a:r>
            <a:endParaRPr/>
          </a:p>
        </p:txBody>
      </p:sp>
      <p:pic>
        <p:nvPicPr>
          <p:cNvPr id="199" name="Google Shape;199;p32"/>
          <p:cNvPicPr preferRelativeResize="0"/>
          <p:nvPr/>
        </p:nvPicPr>
        <p:blipFill>
          <a:blip r:embed="rId3">
            <a:alphaModFix/>
          </a:blip>
          <a:stretch>
            <a:fillRect/>
          </a:stretch>
        </p:blipFill>
        <p:spPr>
          <a:xfrm>
            <a:off x="378825" y="2637275"/>
            <a:ext cx="3463199" cy="2203150"/>
          </a:xfrm>
          <a:prstGeom prst="rect">
            <a:avLst/>
          </a:prstGeom>
          <a:noFill/>
          <a:ln>
            <a:noFill/>
          </a:ln>
        </p:spPr>
      </p:pic>
      <p:pic>
        <p:nvPicPr>
          <p:cNvPr id="200" name="Google Shape;200;p32"/>
          <p:cNvPicPr preferRelativeResize="0"/>
          <p:nvPr/>
        </p:nvPicPr>
        <p:blipFill>
          <a:blip r:embed="rId4">
            <a:alphaModFix/>
          </a:blip>
          <a:stretch>
            <a:fillRect/>
          </a:stretch>
        </p:blipFill>
        <p:spPr>
          <a:xfrm>
            <a:off x="5297750" y="173850"/>
            <a:ext cx="3113054" cy="2463424"/>
          </a:xfrm>
          <a:prstGeom prst="rect">
            <a:avLst/>
          </a:prstGeom>
          <a:noFill/>
          <a:ln>
            <a:noFill/>
          </a:ln>
        </p:spPr>
      </p:pic>
      <p:pic>
        <p:nvPicPr>
          <p:cNvPr id="201" name="Google Shape;201;p32"/>
          <p:cNvPicPr preferRelativeResize="0"/>
          <p:nvPr/>
        </p:nvPicPr>
        <p:blipFill>
          <a:blip r:embed="rId5">
            <a:alphaModFix/>
          </a:blip>
          <a:stretch>
            <a:fillRect/>
          </a:stretch>
        </p:blipFill>
        <p:spPr>
          <a:xfrm>
            <a:off x="5369062" y="2571750"/>
            <a:ext cx="2970425" cy="22791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 Tree</a:t>
            </a:r>
            <a:endParaRPr/>
          </a:p>
        </p:txBody>
      </p:sp>
      <p:sp>
        <p:nvSpPr>
          <p:cNvPr id="207" name="Google Shape;207;p33"/>
          <p:cNvSpPr txBox="1"/>
          <p:nvPr>
            <p:ph idx="1" type="body"/>
          </p:nvPr>
        </p:nvSpPr>
        <p:spPr>
          <a:xfrm>
            <a:off x="311700" y="1486150"/>
            <a:ext cx="5447100" cy="308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Time consumed: </a:t>
            </a:r>
            <a:r>
              <a:rPr lang="en"/>
              <a:t>0:00:00.070774</a:t>
            </a:r>
            <a:endParaRPr/>
          </a:p>
          <a:p>
            <a:pPr indent="-342900" lvl="0" marL="457200" rtl="0" algn="l">
              <a:spcBef>
                <a:spcPts val="0"/>
              </a:spcBef>
              <a:spcAft>
                <a:spcPts val="0"/>
              </a:spcAft>
              <a:buSzPts val="1800"/>
              <a:buChar char="●"/>
            </a:pPr>
            <a:r>
              <a:rPr lang="en"/>
              <a:t>AUC: </a:t>
            </a:r>
            <a:r>
              <a:rPr lang="en"/>
              <a:t>0.9664</a:t>
            </a:r>
            <a:endParaRPr/>
          </a:p>
          <a:p>
            <a:pPr indent="-342900" lvl="0" marL="457200" rtl="0" algn="l">
              <a:spcBef>
                <a:spcPts val="0"/>
              </a:spcBef>
              <a:spcAft>
                <a:spcPts val="0"/>
              </a:spcAft>
              <a:buSzPts val="1800"/>
              <a:buChar char="●"/>
            </a:pPr>
            <a:r>
              <a:rPr lang="en"/>
              <a:t>F1 score: </a:t>
            </a:r>
            <a:r>
              <a:rPr lang="en"/>
              <a:t>0.9416</a:t>
            </a:r>
            <a:endParaRPr/>
          </a:p>
        </p:txBody>
      </p:sp>
      <p:pic>
        <p:nvPicPr>
          <p:cNvPr id="208" name="Google Shape;208;p33"/>
          <p:cNvPicPr preferRelativeResize="0"/>
          <p:nvPr/>
        </p:nvPicPr>
        <p:blipFill>
          <a:blip r:embed="rId3">
            <a:alphaModFix/>
          </a:blip>
          <a:stretch>
            <a:fillRect/>
          </a:stretch>
        </p:blipFill>
        <p:spPr>
          <a:xfrm>
            <a:off x="640375" y="2649125"/>
            <a:ext cx="3217216" cy="2269500"/>
          </a:xfrm>
          <a:prstGeom prst="rect">
            <a:avLst/>
          </a:prstGeom>
          <a:noFill/>
          <a:ln>
            <a:noFill/>
          </a:ln>
        </p:spPr>
      </p:pic>
      <p:pic>
        <p:nvPicPr>
          <p:cNvPr id="209" name="Google Shape;209;p33"/>
          <p:cNvPicPr preferRelativeResize="0"/>
          <p:nvPr/>
        </p:nvPicPr>
        <p:blipFill>
          <a:blip r:embed="rId4">
            <a:alphaModFix/>
          </a:blip>
          <a:stretch>
            <a:fillRect/>
          </a:stretch>
        </p:blipFill>
        <p:spPr>
          <a:xfrm>
            <a:off x="5911200" y="297850"/>
            <a:ext cx="2867199" cy="2269494"/>
          </a:xfrm>
          <a:prstGeom prst="rect">
            <a:avLst/>
          </a:prstGeom>
          <a:noFill/>
          <a:ln>
            <a:noFill/>
          </a:ln>
        </p:spPr>
      </p:pic>
      <p:pic>
        <p:nvPicPr>
          <p:cNvPr id="210" name="Google Shape;210;p33"/>
          <p:cNvPicPr preferRelativeResize="0"/>
          <p:nvPr/>
        </p:nvPicPr>
        <p:blipFill>
          <a:blip r:embed="rId5">
            <a:alphaModFix/>
          </a:blip>
          <a:stretch>
            <a:fillRect/>
          </a:stretch>
        </p:blipFill>
        <p:spPr>
          <a:xfrm>
            <a:off x="6017925" y="2612850"/>
            <a:ext cx="2653734" cy="2162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 Tree</a:t>
            </a:r>
            <a:endParaRPr/>
          </a:p>
        </p:txBody>
      </p:sp>
      <p:sp>
        <p:nvSpPr>
          <p:cNvPr id="216" name="Google Shape;216;p34"/>
          <p:cNvSpPr txBox="1"/>
          <p:nvPr/>
        </p:nvSpPr>
        <p:spPr>
          <a:xfrm>
            <a:off x="1585775" y="4173950"/>
            <a:ext cx="6014400" cy="96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t/>
            </a:r>
            <a:endParaRPr>
              <a:latin typeface="Times New Roman"/>
              <a:ea typeface="Times New Roman"/>
              <a:cs typeface="Times New Roman"/>
              <a:sym typeface="Times New Roman"/>
            </a:endParaRPr>
          </a:p>
        </p:txBody>
      </p:sp>
      <p:pic>
        <p:nvPicPr>
          <p:cNvPr id="217" name="Google Shape;217;p34"/>
          <p:cNvPicPr preferRelativeResize="0"/>
          <p:nvPr/>
        </p:nvPicPr>
        <p:blipFill>
          <a:blip r:embed="rId3">
            <a:alphaModFix/>
          </a:blip>
          <a:stretch>
            <a:fillRect/>
          </a:stretch>
        </p:blipFill>
        <p:spPr>
          <a:xfrm>
            <a:off x="105725" y="1828575"/>
            <a:ext cx="8830201" cy="1811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KNN</a:t>
            </a:r>
            <a:endParaRPr/>
          </a:p>
        </p:txBody>
      </p:sp>
      <p:pic>
        <p:nvPicPr>
          <p:cNvPr id="223" name="Google Shape;223;p35"/>
          <p:cNvPicPr preferRelativeResize="0"/>
          <p:nvPr/>
        </p:nvPicPr>
        <p:blipFill>
          <a:blip r:embed="rId3">
            <a:alphaModFix/>
          </a:blip>
          <a:stretch>
            <a:fillRect/>
          </a:stretch>
        </p:blipFill>
        <p:spPr>
          <a:xfrm>
            <a:off x="2247900" y="1106000"/>
            <a:ext cx="4648200" cy="3028950"/>
          </a:xfrm>
          <a:prstGeom prst="rect">
            <a:avLst/>
          </a:prstGeom>
          <a:noFill/>
          <a:ln>
            <a:noFill/>
          </a:ln>
        </p:spPr>
      </p:pic>
      <p:sp>
        <p:nvSpPr>
          <p:cNvPr id="224" name="Google Shape;224;p35"/>
          <p:cNvSpPr txBox="1"/>
          <p:nvPr/>
        </p:nvSpPr>
        <p:spPr>
          <a:xfrm>
            <a:off x="1585775" y="4173950"/>
            <a:ext cx="6014400" cy="96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chemeClr val="dk2"/>
                </a:solidFill>
                <a:latin typeface="Source Code Pro"/>
                <a:ea typeface="Source Code Pro"/>
                <a:cs typeface="Source Code Pro"/>
                <a:sym typeface="Source Code Pro"/>
              </a:rPr>
              <a:t>Figure: the experiment of KNN classifier on k</a:t>
            </a:r>
            <a:endParaRPr>
              <a:solidFill>
                <a:schemeClr val="dk2"/>
              </a:solidFill>
              <a:latin typeface="Source Code Pro"/>
              <a:ea typeface="Source Code Pro"/>
              <a:cs typeface="Source Code Pro"/>
              <a:sym typeface="Source Code Pro"/>
            </a:endParaRPr>
          </a:p>
          <a:p>
            <a:pPr indent="0" lvl="0" marL="0" marR="0" rtl="0" algn="ctr">
              <a:lnSpc>
                <a:spcPct val="115000"/>
              </a:lnSpc>
              <a:spcBef>
                <a:spcPts val="1600"/>
              </a:spcBef>
              <a:spcAft>
                <a:spcPts val="1600"/>
              </a:spcAft>
              <a:buNone/>
            </a:pPr>
            <a:r>
              <a:rPr lang="en">
                <a:solidFill>
                  <a:schemeClr val="dk2"/>
                </a:solidFill>
                <a:latin typeface="Source Code Pro"/>
                <a:ea typeface="Source Code Pro"/>
                <a:cs typeface="Source Code Pro"/>
                <a:sym typeface="Source Code Pro"/>
              </a:rPr>
              <a:t>best k=10, F1-score=0.9424</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KNN</a:t>
            </a:r>
            <a:endParaRPr/>
          </a:p>
        </p:txBody>
      </p:sp>
      <p:sp>
        <p:nvSpPr>
          <p:cNvPr id="230" name="Google Shape;230;p36"/>
          <p:cNvSpPr txBox="1"/>
          <p:nvPr>
            <p:ph idx="1" type="body"/>
          </p:nvPr>
        </p:nvSpPr>
        <p:spPr>
          <a:xfrm>
            <a:off x="311700" y="1486150"/>
            <a:ext cx="5447100" cy="308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Time consumed: </a:t>
            </a:r>
            <a:r>
              <a:rPr lang="en"/>
              <a:t>0:00:00.409310</a:t>
            </a:r>
            <a:endParaRPr/>
          </a:p>
          <a:p>
            <a:pPr indent="-342900" lvl="0" marL="457200" rtl="0" algn="l">
              <a:spcBef>
                <a:spcPts val="0"/>
              </a:spcBef>
              <a:spcAft>
                <a:spcPts val="0"/>
              </a:spcAft>
              <a:buSzPts val="1800"/>
              <a:buChar char="●"/>
            </a:pPr>
            <a:r>
              <a:rPr lang="en"/>
              <a:t>AUC: </a:t>
            </a:r>
            <a:r>
              <a:rPr lang="en"/>
              <a:t>0.9648</a:t>
            </a:r>
            <a:endParaRPr/>
          </a:p>
          <a:p>
            <a:pPr indent="-342900" lvl="0" marL="457200" rtl="0" algn="l">
              <a:spcBef>
                <a:spcPts val="0"/>
              </a:spcBef>
              <a:spcAft>
                <a:spcPts val="0"/>
              </a:spcAft>
              <a:buSzPts val="1800"/>
              <a:buChar char="●"/>
            </a:pPr>
            <a:r>
              <a:rPr lang="en"/>
              <a:t>F1 score: </a:t>
            </a:r>
            <a:r>
              <a:rPr lang="en"/>
              <a:t>0.9424</a:t>
            </a:r>
            <a:endParaRPr/>
          </a:p>
        </p:txBody>
      </p:sp>
      <p:pic>
        <p:nvPicPr>
          <p:cNvPr id="231" name="Google Shape;231;p36"/>
          <p:cNvPicPr preferRelativeResize="0"/>
          <p:nvPr/>
        </p:nvPicPr>
        <p:blipFill>
          <a:blip r:embed="rId3">
            <a:alphaModFix/>
          </a:blip>
          <a:stretch>
            <a:fillRect/>
          </a:stretch>
        </p:blipFill>
        <p:spPr>
          <a:xfrm>
            <a:off x="5879800" y="232750"/>
            <a:ext cx="2960546" cy="2339000"/>
          </a:xfrm>
          <a:prstGeom prst="rect">
            <a:avLst/>
          </a:prstGeom>
          <a:noFill/>
          <a:ln>
            <a:noFill/>
          </a:ln>
        </p:spPr>
      </p:pic>
      <p:pic>
        <p:nvPicPr>
          <p:cNvPr id="232" name="Google Shape;232;p36"/>
          <p:cNvPicPr preferRelativeResize="0"/>
          <p:nvPr/>
        </p:nvPicPr>
        <p:blipFill>
          <a:blip r:embed="rId4">
            <a:alphaModFix/>
          </a:blip>
          <a:stretch>
            <a:fillRect/>
          </a:stretch>
        </p:blipFill>
        <p:spPr>
          <a:xfrm>
            <a:off x="5911200" y="2724150"/>
            <a:ext cx="2867196" cy="2266950"/>
          </a:xfrm>
          <a:prstGeom prst="rect">
            <a:avLst/>
          </a:prstGeom>
          <a:noFill/>
          <a:ln>
            <a:noFill/>
          </a:ln>
        </p:spPr>
      </p:pic>
      <p:pic>
        <p:nvPicPr>
          <p:cNvPr id="233" name="Google Shape;233;p36"/>
          <p:cNvPicPr preferRelativeResize="0"/>
          <p:nvPr/>
        </p:nvPicPr>
        <p:blipFill>
          <a:blip r:embed="rId5">
            <a:alphaModFix/>
          </a:blip>
          <a:stretch>
            <a:fillRect/>
          </a:stretch>
        </p:blipFill>
        <p:spPr>
          <a:xfrm>
            <a:off x="574658" y="2652100"/>
            <a:ext cx="3375067" cy="233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239" name="Google Shape;239;p37"/>
          <p:cNvSpPr txBox="1"/>
          <p:nvPr>
            <p:ph idx="1" type="body"/>
          </p:nvPr>
        </p:nvSpPr>
        <p:spPr>
          <a:xfrm>
            <a:off x="311700" y="1486150"/>
            <a:ext cx="5447100" cy="308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Time consumed: 0:00:03.975817</a:t>
            </a:r>
            <a:endParaRPr/>
          </a:p>
          <a:p>
            <a:pPr indent="-342900" lvl="0" marL="457200" rtl="0" algn="l">
              <a:spcBef>
                <a:spcPts val="0"/>
              </a:spcBef>
              <a:spcAft>
                <a:spcPts val="0"/>
              </a:spcAft>
              <a:buSzPts val="1800"/>
              <a:buChar char="●"/>
            </a:pPr>
            <a:r>
              <a:rPr lang="en"/>
              <a:t>AUC: 0.9778</a:t>
            </a:r>
            <a:endParaRPr/>
          </a:p>
          <a:p>
            <a:pPr indent="-342900" lvl="0" marL="457200" rtl="0" algn="l">
              <a:spcBef>
                <a:spcPts val="0"/>
              </a:spcBef>
              <a:spcAft>
                <a:spcPts val="0"/>
              </a:spcAft>
              <a:buSzPts val="1800"/>
              <a:buChar char="●"/>
            </a:pPr>
            <a:r>
              <a:rPr lang="en"/>
              <a:t>F1 score: 0.9483</a:t>
            </a:r>
            <a:endParaRPr/>
          </a:p>
        </p:txBody>
      </p:sp>
      <p:pic>
        <p:nvPicPr>
          <p:cNvPr id="240" name="Google Shape;240;p37"/>
          <p:cNvPicPr preferRelativeResize="0"/>
          <p:nvPr/>
        </p:nvPicPr>
        <p:blipFill>
          <a:blip r:embed="rId3">
            <a:alphaModFix/>
          </a:blip>
          <a:stretch>
            <a:fillRect/>
          </a:stretch>
        </p:blipFill>
        <p:spPr>
          <a:xfrm>
            <a:off x="5810750" y="245150"/>
            <a:ext cx="3114425" cy="2510938"/>
          </a:xfrm>
          <a:prstGeom prst="rect">
            <a:avLst/>
          </a:prstGeom>
          <a:noFill/>
          <a:ln>
            <a:noFill/>
          </a:ln>
        </p:spPr>
      </p:pic>
      <p:pic>
        <p:nvPicPr>
          <p:cNvPr id="241" name="Google Shape;241;p37"/>
          <p:cNvPicPr preferRelativeResize="0"/>
          <p:nvPr/>
        </p:nvPicPr>
        <p:blipFill>
          <a:blip r:embed="rId4">
            <a:alphaModFix/>
          </a:blip>
          <a:stretch>
            <a:fillRect/>
          </a:stretch>
        </p:blipFill>
        <p:spPr>
          <a:xfrm>
            <a:off x="516325" y="2804500"/>
            <a:ext cx="3547400" cy="2339000"/>
          </a:xfrm>
          <a:prstGeom prst="rect">
            <a:avLst/>
          </a:prstGeom>
          <a:noFill/>
          <a:ln>
            <a:noFill/>
          </a:ln>
        </p:spPr>
      </p:pic>
      <p:pic>
        <p:nvPicPr>
          <p:cNvPr id="242" name="Google Shape;242;p37"/>
          <p:cNvPicPr preferRelativeResize="0"/>
          <p:nvPr/>
        </p:nvPicPr>
        <p:blipFill>
          <a:blip r:embed="rId5">
            <a:alphaModFix/>
          </a:blip>
          <a:stretch>
            <a:fillRect/>
          </a:stretch>
        </p:blipFill>
        <p:spPr>
          <a:xfrm>
            <a:off x="5803574" y="2756100"/>
            <a:ext cx="3036785" cy="2510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0"/>
          <p:cNvPicPr preferRelativeResize="0"/>
          <p:nvPr/>
        </p:nvPicPr>
        <p:blipFill rotWithShape="1">
          <a:blip r:embed="rId3">
            <a:alphaModFix/>
          </a:blip>
          <a:srcRect b="8698" l="0" r="0" t="8698"/>
          <a:stretch/>
        </p:blipFill>
        <p:spPr>
          <a:xfrm>
            <a:off x="1" y="0"/>
            <a:ext cx="9144000" cy="5143500"/>
          </a:xfrm>
          <a:prstGeom prst="rect">
            <a:avLst/>
          </a:prstGeom>
          <a:noFill/>
          <a:ln>
            <a:noFill/>
          </a:ln>
        </p:spPr>
      </p:pic>
      <p:sp>
        <p:nvSpPr>
          <p:cNvPr id="100" name="Google Shape;100;p20"/>
          <p:cNvSpPr/>
          <p:nvPr/>
        </p:nvSpPr>
        <p:spPr>
          <a:xfrm>
            <a:off x="0" y="2574400"/>
            <a:ext cx="4568400" cy="1714500"/>
          </a:xfrm>
          <a:prstGeom prst="rect">
            <a:avLst/>
          </a:prstGeom>
          <a:solidFill>
            <a:srgbClr val="FFFFFF">
              <a:alpha val="8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txBox="1"/>
          <p:nvPr>
            <p:ph type="title"/>
          </p:nvPr>
        </p:nvSpPr>
        <p:spPr>
          <a:xfrm>
            <a:off x="351600" y="2736850"/>
            <a:ext cx="3997500" cy="13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Arial"/>
                <a:ea typeface="Arial"/>
                <a:cs typeface="Arial"/>
                <a:sym typeface="Arial"/>
              </a:rPr>
              <a:t>Project overview </a:t>
            </a:r>
            <a:endParaRPr sz="30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AdaBoost (Adaptive Boosting)</a:t>
            </a:r>
            <a:endParaRPr/>
          </a:p>
        </p:txBody>
      </p:sp>
      <p:sp>
        <p:nvSpPr>
          <p:cNvPr id="248" name="Google Shape;248;p38"/>
          <p:cNvSpPr txBox="1"/>
          <p:nvPr>
            <p:ph idx="1" type="body"/>
          </p:nvPr>
        </p:nvSpPr>
        <p:spPr>
          <a:xfrm>
            <a:off x="311700" y="1486150"/>
            <a:ext cx="5447100" cy="308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Time consumed: 0:00:02.311698</a:t>
            </a:r>
            <a:endParaRPr/>
          </a:p>
          <a:p>
            <a:pPr indent="-342900" lvl="0" marL="457200" rtl="0" algn="l">
              <a:spcBef>
                <a:spcPts val="0"/>
              </a:spcBef>
              <a:spcAft>
                <a:spcPts val="0"/>
              </a:spcAft>
              <a:buSzPts val="1800"/>
              <a:buChar char="●"/>
            </a:pPr>
            <a:r>
              <a:rPr lang="en"/>
              <a:t>AUC: 0.9707</a:t>
            </a:r>
            <a:endParaRPr/>
          </a:p>
          <a:p>
            <a:pPr indent="-342900" lvl="0" marL="457200" rtl="0" algn="l">
              <a:spcBef>
                <a:spcPts val="0"/>
              </a:spcBef>
              <a:spcAft>
                <a:spcPts val="0"/>
              </a:spcAft>
              <a:buSzPts val="1800"/>
              <a:buChar char="●"/>
            </a:pPr>
            <a:r>
              <a:rPr lang="en"/>
              <a:t>F1 score: 0.9425</a:t>
            </a:r>
            <a:endParaRPr/>
          </a:p>
          <a:p>
            <a:pPr indent="0" lvl="0" marL="0" rtl="0" algn="l">
              <a:spcBef>
                <a:spcPts val="1600"/>
              </a:spcBef>
              <a:spcAft>
                <a:spcPts val="1600"/>
              </a:spcAft>
              <a:buNone/>
            </a:pPr>
            <a:r>
              <a:t/>
            </a:r>
            <a:endParaRPr/>
          </a:p>
        </p:txBody>
      </p:sp>
      <p:pic>
        <p:nvPicPr>
          <p:cNvPr id="249" name="Google Shape;249;p38"/>
          <p:cNvPicPr preferRelativeResize="0"/>
          <p:nvPr/>
        </p:nvPicPr>
        <p:blipFill>
          <a:blip r:embed="rId3">
            <a:alphaModFix/>
          </a:blip>
          <a:stretch>
            <a:fillRect/>
          </a:stretch>
        </p:blipFill>
        <p:spPr>
          <a:xfrm>
            <a:off x="5711125" y="56600"/>
            <a:ext cx="3140075" cy="2526500"/>
          </a:xfrm>
          <a:prstGeom prst="rect">
            <a:avLst/>
          </a:prstGeom>
          <a:noFill/>
          <a:ln>
            <a:noFill/>
          </a:ln>
        </p:spPr>
      </p:pic>
      <p:pic>
        <p:nvPicPr>
          <p:cNvPr id="250" name="Google Shape;250;p38"/>
          <p:cNvPicPr preferRelativeResize="0"/>
          <p:nvPr/>
        </p:nvPicPr>
        <p:blipFill>
          <a:blip r:embed="rId4">
            <a:alphaModFix/>
          </a:blip>
          <a:stretch>
            <a:fillRect/>
          </a:stretch>
        </p:blipFill>
        <p:spPr>
          <a:xfrm>
            <a:off x="5716130" y="2617000"/>
            <a:ext cx="3058870" cy="2526500"/>
          </a:xfrm>
          <a:prstGeom prst="rect">
            <a:avLst/>
          </a:prstGeom>
          <a:noFill/>
          <a:ln>
            <a:noFill/>
          </a:ln>
        </p:spPr>
      </p:pic>
      <p:pic>
        <p:nvPicPr>
          <p:cNvPr id="251" name="Google Shape;251;p38"/>
          <p:cNvPicPr preferRelativeResize="0"/>
          <p:nvPr/>
        </p:nvPicPr>
        <p:blipFill>
          <a:blip r:embed="rId5">
            <a:alphaModFix/>
          </a:blip>
          <a:stretch>
            <a:fillRect/>
          </a:stretch>
        </p:blipFill>
        <p:spPr>
          <a:xfrm>
            <a:off x="522475" y="2716875"/>
            <a:ext cx="3585075" cy="2426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9"/>
          <p:cNvPicPr preferRelativeResize="0"/>
          <p:nvPr/>
        </p:nvPicPr>
        <p:blipFill rotWithShape="1">
          <a:blip r:embed="rId3">
            <a:alphaModFix/>
          </a:blip>
          <a:srcRect b="8698" l="0" r="0" t="8698"/>
          <a:stretch/>
        </p:blipFill>
        <p:spPr>
          <a:xfrm>
            <a:off x="1" y="0"/>
            <a:ext cx="9144000" cy="5143500"/>
          </a:xfrm>
          <a:prstGeom prst="rect">
            <a:avLst/>
          </a:prstGeom>
          <a:noFill/>
          <a:ln>
            <a:noFill/>
          </a:ln>
        </p:spPr>
      </p:pic>
      <p:sp>
        <p:nvSpPr>
          <p:cNvPr id="257" name="Google Shape;257;p39"/>
          <p:cNvSpPr/>
          <p:nvPr/>
        </p:nvSpPr>
        <p:spPr>
          <a:xfrm>
            <a:off x="0" y="2574400"/>
            <a:ext cx="4568400" cy="1714500"/>
          </a:xfrm>
          <a:prstGeom prst="rect">
            <a:avLst/>
          </a:prstGeom>
          <a:solidFill>
            <a:srgbClr val="FFFFFF">
              <a:alpha val="8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9"/>
          <p:cNvSpPr txBox="1"/>
          <p:nvPr>
            <p:ph type="title"/>
          </p:nvPr>
        </p:nvSpPr>
        <p:spPr>
          <a:xfrm>
            <a:off x="351600" y="2736850"/>
            <a:ext cx="3997500" cy="1389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3000">
                <a:solidFill>
                  <a:schemeClr val="dk2"/>
                </a:solidFill>
                <a:latin typeface="Arial"/>
                <a:ea typeface="Arial"/>
                <a:cs typeface="Arial"/>
                <a:sym typeface="Arial"/>
              </a:rPr>
              <a:t>Summary</a:t>
            </a:r>
            <a:endParaRPr sz="30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 of the results</a:t>
            </a:r>
            <a:endParaRPr/>
          </a:p>
        </p:txBody>
      </p:sp>
      <p:sp>
        <p:nvSpPr>
          <p:cNvPr id="264" name="Google Shape;264;p40"/>
          <p:cNvSpPr txBox="1"/>
          <p:nvPr>
            <p:ph idx="1" type="body"/>
          </p:nvPr>
        </p:nvSpPr>
        <p:spPr>
          <a:xfrm>
            <a:off x="2902500" y="4408425"/>
            <a:ext cx="4158900" cy="38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Best approach: Random Forest</a:t>
            </a:r>
            <a:endParaRPr b="1"/>
          </a:p>
        </p:txBody>
      </p:sp>
      <p:pic>
        <p:nvPicPr>
          <p:cNvPr id="265" name="Google Shape;265;p40"/>
          <p:cNvPicPr preferRelativeResize="0"/>
          <p:nvPr/>
        </p:nvPicPr>
        <p:blipFill>
          <a:blip r:embed="rId3">
            <a:alphaModFix/>
          </a:blip>
          <a:stretch>
            <a:fillRect/>
          </a:stretch>
        </p:blipFill>
        <p:spPr>
          <a:xfrm>
            <a:off x="117575" y="1371525"/>
            <a:ext cx="4753550" cy="2724150"/>
          </a:xfrm>
          <a:prstGeom prst="rect">
            <a:avLst/>
          </a:prstGeom>
          <a:noFill/>
          <a:ln>
            <a:noFill/>
          </a:ln>
        </p:spPr>
      </p:pic>
      <p:pic>
        <p:nvPicPr>
          <p:cNvPr id="266" name="Google Shape;266;p40"/>
          <p:cNvPicPr preferRelativeResize="0"/>
          <p:nvPr/>
        </p:nvPicPr>
        <p:blipFill>
          <a:blip r:embed="rId4">
            <a:alphaModFix/>
          </a:blip>
          <a:stretch>
            <a:fillRect/>
          </a:stretch>
        </p:blipFill>
        <p:spPr>
          <a:xfrm>
            <a:off x="4974400" y="1468825"/>
            <a:ext cx="4158900" cy="2467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 of the results</a:t>
            </a:r>
            <a:endParaRPr/>
          </a:p>
        </p:txBody>
      </p:sp>
      <p:sp>
        <p:nvSpPr>
          <p:cNvPr id="272" name="Google Shape;272;p41"/>
          <p:cNvSpPr txBox="1"/>
          <p:nvPr>
            <p:ph idx="1" type="body"/>
          </p:nvPr>
        </p:nvSpPr>
        <p:spPr>
          <a:xfrm>
            <a:off x="311700" y="1486150"/>
            <a:ext cx="8520600" cy="355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Calibri"/>
                <a:ea typeface="Calibri"/>
                <a:cs typeface="Calibri"/>
                <a:sym typeface="Calibri"/>
              </a:rPr>
              <a:t>Best approach: </a:t>
            </a:r>
            <a:r>
              <a:rPr b="1" lang="en" sz="1600">
                <a:latin typeface="Calibri"/>
                <a:ea typeface="Calibri"/>
                <a:cs typeface="Calibri"/>
                <a:sym typeface="Calibri"/>
              </a:rPr>
              <a:t>Random Forest </a:t>
            </a:r>
            <a:endParaRPr b="1" sz="1600">
              <a:latin typeface="Calibri"/>
              <a:ea typeface="Calibri"/>
              <a:cs typeface="Calibri"/>
              <a:sym typeface="Calibri"/>
            </a:endParaRPr>
          </a:p>
          <a:p>
            <a:pPr indent="0" lvl="0" marL="0" rtl="0" algn="l">
              <a:lnSpc>
                <a:spcPct val="100000"/>
              </a:lnSpc>
              <a:spcBef>
                <a:spcPts val="1600"/>
              </a:spcBef>
              <a:spcAft>
                <a:spcPts val="0"/>
              </a:spcAft>
              <a:buNone/>
            </a:pPr>
            <a:r>
              <a:rPr b="1" lang="en" sz="1600">
                <a:latin typeface="Calibri"/>
                <a:ea typeface="Calibri"/>
                <a:cs typeface="Calibri"/>
                <a:sym typeface="Calibri"/>
              </a:rPr>
              <a:t>2nd good approach: Adaboost, Decision Tree </a:t>
            </a:r>
            <a:endParaRPr b="1" sz="1600">
              <a:latin typeface="Calibri"/>
              <a:ea typeface="Calibri"/>
              <a:cs typeface="Calibri"/>
              <a:sym typeface="Calibri"/>
            </a:endParaRPr>
          </a:p>
          <a:p>
            <a:pPr indent="0" lvl="0" marL="0" rtl="0" algn="l">
              <a:lnSpc>
                <a:spcPct val="100000"/>
              </a:lnSpc>
              <a:spcBef>
                <a:spcPts val="1600"/>
              </a:spcBef>
              <a:spcAft>
                <a:spcPts val="0"/>
              </a:spcAft>
              <a:buNone/>
            </a:pPr>
            <a:r>
              <a:rPr lang="en" sz="1600">
                <a:latin typeface="Calibri"/>
                <a:ea typeface="Calibri"/>
                <a:cs typeface="Calibri"/>
                <a:sym typeface="Calibri"/>
              </a:rPr>
              <a:t>Reasons:</a:t>
            </a:r>
            <a:endParaRPr sz="1600">
              <a:latin typeface="Calibri"/>
              <a:ea typeface="Calibri"/>
              <a:cs typeface="Calibri"/>
              <a:sym typeface="Calibri"/>
            </a:endParaRPr>
          </a:p>
          <a:p>
            <a:pPr indent="-330200" lvl="0" marL="457200" rtl="0" algn="l">
              <a:lnSpc>
                <a:spcPct val="115000"/>
              </a:lnSpc>
              <a:spcBef>
                <a:spcPts val="1600"/>
              </a:spcBef>
              <a:spcAft>
                <a:spcPts val="0"/>
              </a:spcAft>
              <a:buSzPts val="1600"/>
              <a:buFont typeface="Calibri"/>
              <a:buChar char="●"/>
            </a:pPr>
            <a:r>
              <a:rPr lang="en" sz="1600">
                <a:latin typeface="Calibri"/>
                <a:ea typeface="Calibri"/>
                <a:cs typeface="Calibri"/>
                <a:sym typeface="Calibri"/>
              </a:rPr>
              <a:t>Tree-type algorithms good at processing </a:t>
            </a:r>
            <a:r>
              <a:rPr b="1" lang="en" sz="1600">
                <a:latin typeface="Calibri"/>
                <a:ea typeface="Calibri"/>
                <a:cs typeface="Calibri"/>
                <a:sym typeface="Calibri"/>
              </a:rPr>
              <a:t>mixed formats</a:t>
            </a:r>
            <a:r>
              <a:rPr lang="en" sz="1600">
                <a:latin typeface="Calibri"/>
                <a:ea typeface="Calibri"/>
                <a:cs typeface="Calibri"/>
                <a:sym typeface="Calibri"/>
              </a:rPr>
              <a:t>: </a:t>
            </a:r>
            <a:r>
              <a:rPr lang="en" sz="1600">
                <a:latin typeface="Calibri"/>
                <a:ea typeface="Calibri"/>
                <a:cs typeface="Calibri"/>
                <a:sym typeface="Calibri"/>
              </a:rPr>
              <a:t>discrete data + continuous data.</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b="1" lang="en" sz="1600">
                <a:latin typeface="Calibri"/>
                <a:ea typeface="Calibri"/>
                <a:cs typeface="Calibri"/>
                <a:sym typeface="Calibri"/>
              </a:rPr>
              <a:t>Ensemble </a:t>
            </a:r>
            <a:r>
              <a:rPr lang="en" sz="1600">
                <a:latin typeface="Calibri"/>
                <a:ea typeface="Calibri"/>
                <a:cs typeface="Calibri"/>
                <a:sym typeface="Calibri"/>
              </a:rPr>
              <a:t>methods (</a:t>
            </a:r>
            <a:r>
              <a:rPr b="1" lang="en" sz="1600">
                <a:latin typeface="Calibri"/>
                <a:ea typeface="Calibri"/>
                <a:cs typeface="Calibri"/>
                <a:sym typeface="Calibri"/>
              </a:rPr>
              <a:t>Bagging and Boosting </a:t>
            </a:r>
            <a:r>
              <a:rPr lang="en" sz="1600">
                <a:latin typeface="Calibri"/>
                <a:ea typeface="Calibri"/>
                <a:cs typeface="Calibri"/>
                <a:sym typeface="Calibri"/>
              </a:rPr>
              <a:t>) can handle large datasets with higher dimensionality well.</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 sz="1600">
                <a:latin typeface="Calibri"/>
                <a:ea typeface="Calibri"/>
                <a:cs typeface="Calibri"/>
                <a:sym typeface="Calibri"/>
              </a:rPr>
              <a:t>It is generally believed that </a:t>
            </a:r>
            <a:r>
              <a:rPr lang="en" sz="1600">
                <a:latin typeface="Calibri"/>
                <a:ea typeface="Calibri"/>
                <a:cs typeface="Calibri"/>
                <a:sym typeface="Calibri"/>
              </a:rPr>
              <a:t>Random Forest </a:t>
            </a:r>
            <a:r>
              <a:rPr lang="en" sz="1600">
                <a:latin typeface="Calibri"/>
                <a:ea typeface="Calibri"/>
                <a:cs typeface="Calibri"/>
                <a:sym typeface="Calibri"/>
              </a:rPr>
              <a:t>mainly reduce </a:t>
            </a:r>
            <a:r>
              <a:rPr b="1" lang="en" sz="1600">
                <a:latin typeface="Calibri"/>
                <a:ea typeface="Calibri"/>
                <a:cs typeface="Calibri"/>
                <a:sym typeface="Calibri"/>
              </a:rPr>
              <a:t>variance</a:t>
            </a:r>
            <a:r>
              <a:rPr lang="en" sz="1600">
                <a:latin typeface="Calibri"/>
                <a:ea typeface="Calibri"/>
                <a:cs typeface="Calibri"/>
                <a:sym typeface="Calibri"/>
              </a:rPr>
              <a:t> and AdaBoost mainly reduce </a:t>
            </a:r>
            <a:r>
              <a:rPr b="1" lang="en" sz="1600">
                <a:latin typeface="Calibri"/>
                <a:ea typeface="Calibri"/>
                <a:cs typeface="Calibri"/>
                <a:sym typeface="Calibri"/>
              </a:rPr>
              <a:t>bias. </a:t>
            </a:r>
            <a:r>
              <a:rPr lang="en" sz="1600">
                <a:latin typeface="Calibri"/>
                <a:ea typeface="Calibri"/>
                <a:cs typeface="Calibri"/>
                <a:sym typeface="Calibri"/>
              </a:rPr>
              <a:t>So Random Forest is good to deal with </a:t>
            </a:r>
            <a:r>
              <a:rPr b="1" lang="en" sz="1600">
                <a:latin typeface="Calibri"/>
                <a:ea typeface="Calibri"/>
                <a:cs typeface="Calibri"/>
                <a:sym typeface="Calibri"/>
              </a:rPr>
              <a:t>overfitting</a:t>
            </a:r>
            <a:r>
              <a:rPr lang="en" sz="1600">
                <a:latin typeface="Calibri"/>
                <a:ea typeface="Calibri"/>
                <a:cs typeface="Calibri"/>
                <a:sym typeface="Calibri"/>
              </a:rPr>
              <a:t> problem, but AdaBoost not.</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 sz="1600">
                <a:latin typeface="Calibri"/>
                <a:ea typeface="Calibri"/>
                <a:cs typeface="Calibri"/>
                <a:sym typeface="Calibri"/>
              </a:rPr>
              <a:t>Random Forest</a:t>
            </a:r>
            <a:r>
              <a:rPr lang="en" sz="1600">
                <a:latin typeface="Calibri"/>
                <a:ea typeface="Calibri"/>
                <a:cs typeface="Calibri"/>
                <a:sym typeface="Calibri"/>
              </a:rPr>
              <a:t> is </a:t>
            </a:r>
            <a:r>
              <a:rPr b="1" lang="en" sz="1600">
                <a:latin typeface="Calibri"/>
                <a:ea typeface="Calibri"/>
                <a:cs typeface="Calibri"/>
                <a:sym typeface="Calibri"/>
              </a:rPr>
              <a:t>easier to implement </a:t>
            </a:r>
            <a:r>
              <a:rPr lang="en" sz="1600">
                <a:latin typeface="Calibri"/>
                <a:ea typeface="Calibri"/>
                <a:cs typeface="Calibri"/>
                <a:sym typeface="Calibri"/>
              </a:rPr>
              <a:t>than AdaBoost.                                                            AdaBoost: good at clean data;  </a:t>
            </a:r>
            <a:r>
              <a:rPr lang="en" sz="1600">
                <a:latin typeface="Calibri"/>
                <a:ea typeface="Calibri"/>
                <a:cs typeface="Calibri"/>
                <a:sym typeface="Calibri"/>
              </a:rPr>
              <a:t>Random Forest: good at more </a:t>
            </a:r>
            <a:r>
              <a:rPr lang="en" sz="1600">
                <a:latin typeface="Calibri"/>
                <a:ea typeface="Calibri"/>
                <a:cs typeface="Calibri"/>
                <a:sym typeface="Calibri"/>
              </a:rPr>
              <a:t>complex data.</a:t>
            </a:r>
            <a:endParaRPr sz="1600">
              <a:latin typeface="Calibri"/>
              <a:ea typeface="Calibri"/>
              <a:cs typeface="Calibri"/>
              <a:sym typeface="Calibri"/>
            </a:endParaRPr>
          </a:p>
        </p:txBody>
      </p:sp>
      <p:pic>
        <p:nvPicPr>
          <p:cNvPr id="273" name="Google Shape;273;p41"/>
          <p:cNvPicPr preferRelativeResize="0"/>
          <p:nvPr/>
        </p:nvPicPr>
        <p:blipFill rotWithShape="1">
          <a:blip r:embed="rId3">
            <a:alphaModFix/>
          </a:blip>
          <a:srcRect b="53616" l="0" r="0" t="14772"/>
          <a:stretch/>
        </p:blipFill>
        <p:spPr>
          <a:xfrm>
            <a:off x="3956550" y="341875"/>
            <a:ext cx="5084725" cy="921125"/>
          </a:xfrm>
          <a:prstGeom prst="rect">
            <a:avLst/>
          </a:prstGeom>
          <a:noFill/>
          <a:ln>
            <a:noFill/>
          </a:ln>
        </p:spPr>
      </p:pic>
      <p:pic>
        <p:nvPicPr>
          <p:cNvPr id="274" name="Google Shape;274;p41"/>
          <p:cNvPicPr preferRelativeResize="0"/>
          <p:nvPr/>
        </p:nvPicPr>
        <p:blipFill rotWithShape="1">
          <a:blip r:embed="rId4">
            <a:alphaModFix/>
          </a:blip>
          <a:srcRect b="0" l="60153" r="0" t="74136"/>
          <a:stretch/>
        </p:blipFill>
        <p:spPr>
          <a:xfrm>
            <a:off x="6657152" y="1645900"/>
            <a:ext cx="2063597" cy="794750"/>
          </a:xfrm>
          <a:prstGeom prst="rect">
            <a:avLst/>
          </a:prstGeom>
          <a:noFill/>
          <a:ln>
            <a:noFill/>
          </a:ln>
        </p:spPr>
      </p:pic>
      <p:pic>
        <p:nvPicPr>
          <p:cNvPr id="275" name="Google Shape;275;p41"/>
          <p:cNvPicPr preferRelativeResize="0"/>
          <p:nvPr/>
        </p:nvPicPr>
        <p:blipFill rotWithShape="1">
          <a:blip r:embed="rId4">
            <a:alphaModFix/>
          </a:blip>
          <a:srcRect b="90064" l="32905" r="32377" t="0"/>
          <a:stretch/>
        </p:blipFill>
        <p:spPr>
          <a:xfrm>
            <a:off x="7063575" y="1400725"/>
            <a:ext cx="1443850" cy="245175"/>
          </a:xfrm>
          <a:prstGeom prst="rect">
            <a:avLst/>
          </a:prstGeom>
          <a:noFill/>
          <a:ln>
            <a:noFill/>
          </a:ln>
        </p:spPr>
      </p:pic>
      <p:pic>
        <p:nvPicPr>
          <p:cNvPr id="276" name="Google Shape;276;p41"/>
          <p:cNvPicPr preferRelativeResize="0"/>
          <p:nvPr/>
        </p:nvPicPr>
        <p:blipFill rotWithShape="1">
          <a:blip r:embed="rId3">
            <a:alphaModFix/>
          </a:blip>
          <a:srcRect b="-2762" l="36522" r="37276" t="93010"/>
          <a:stretch/>
        </p:blipFill>
        <p:spPr>
          <a:xfrm>
            <a:off x="7682850" y="119250"/>
            <a:ext cx="1149450" cy="245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42"/>
          <p:cNvPicPr preferRelativeResize="0"/>
          <p:nvPr/>
        </p:nvPicPr>
        <p:blipFill rotWithShape="1">
          <a:blip r:embed="rId3">
            <a:alphaModFix/>
          </a:blip>
          <a:srcRect b="25839" l="0" r="0" t="25834"/>
          <a:stretch/>
        </p:blipFill>
        <p:spPr>
          <a:xfrm>
            <a:off x="0" y="0"/>
            <a:ext cx="9144002" cy="2209447"/>
          </a:xfrm>
          <a:prstGeom prst="rect">
            <a:avLst/>
          </a:prstGeom>
          <a:noFill/>
          <a:ln>
            <a:noFill/>
          </a:ln>
        </p:spPr>
      </p:pic>
      <p:sp>
        <p:nvSpPr>
          <p:cNvPr id="282" name="Google Shape;282;p42"/>
          <p:cNvSpPr txBox="1"/>
          <p:nvPr>
            <p:ph idx="1" type="body"/>
          </p:nvPr>
        </p:nvSpPr>
        <p:spPr>
          <a:xfrm>
            <a:off x="423750" y="2264500"/>
            <a:ext cx="8296500" cy="203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7200">
                <a:solidFill>
                  <a:srgbClr val="000000"/>
                </a:solidFill>
                <a:latin typeface="Comic Sans MS"/>
                <a:ea typeface="Comic Sans MS"/>
                <a:cs typeface="Comic Sans MS"/>
                <a:sym typeface="Comic Sans MS"/>
              </a:rPr>
              <a:t>Thank you!</a:t>
            </a:r>
            <a:r>
              <a:rPr b="1" lang="en" sz="7200">
                <a:latin typeface="Comic Sans MS"/>
                <a:ea typeface="Comic Sans MS"/>
                <a:cs typeface="Comic Sans MS"/>
                <a:sym typeface="Comic Sans MS"/>
              </a:rPr>
              <a:t> </a:t>
            </a:r>
            <a:endParaRPr b="1" sz="7200">
              <a:latin typeface="Comic Sans MS"/>
              <a:ea typeface="Comic Sans MS"/>
              <a:cs typeface="Comic Sans MS"/>
              <a:sym typeface="Comic Sans MS"/>
            </a:endParaRPr>
          </a:p>
        </p:txBody>
      </p:sp>
      <p:sp>
        <p:nvSpPr>
          <p:cNvPr id="283" name="Google Shape;283;p42"/>
          <p:cNvSpPr txBox="1"/>
          <p:nvPr>
            <p:ph idx="2" type="body"/>
          </p:nvPr>
        </p:nvSpPr>
        <p:spPr>
          <a:xfrm>
            <a:off x="886350" y="3737250"/>
            <a:ext cx="7371300" cy="913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latin typeface="Arial"/>
                <a:ea typeface="Arial"/>
                <a:cs typeface="Arial"/>
                <a:sym typeface="Arial"/>
              </a:rPr>
              <a:t>Any Questions?</a:t>
            </a:r>
            <a:endParaRPr b="1" sz="36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175275" y="542325"/>
            <a:ext cx="2530500" cy="114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Project Description </a:t>
            </a:r>
            <a:endParaRPr sz="3000"/>
          </a:p>
        </p:txBody>
      </p:sp>
      <p:sp>
        <p:nvSpPr>
          <p:cNvPr id="107" name="Google Shape;107;p21"/>
          <p:cNvSpPr txBox="1"/>
          <p:nvPr>
            <p:ph idx="1" type="body"/>
          </p:nvPr>
        </p:nvSpPr>
        <p:spPr>
          <a:xfrm>
            <a:off x="-143125" y="1554150"/>
            <a:ext cx="2769300" cy="33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330200" lvl="0" marL="457200" rtl="0" algn="l">
              <a:spcBef>
                <a:spcPts val="1600"/>
              </a:spcBef>
              <a:spcAft>
                <a:spcPts val="0"/>
              </a:spcAft>
              <a:buSzPts val="1600"/>
              <a:buChar char="-"/>
            </a:pPr>
            <a:r>
              <a:rPr b="1" lang="en" sz="1600"/>
              <a:t>To develop a Machine Learning model able to predict the result of future pokemon combats.</a:t>
            </a:r>
            <a:endParaRPr b="1" sz="1600"/>
          </a:p>
        </p:txBody>
      </p:sp>
      <p:pic>
        <p:nvPicPr>
          <p:cNvPr id="108" name="Google Shape;108;p21"/>
          <p:cNvPicPr preferRelativeResize="0"/>
          <p:nvPr/>
        </p:nvPicPr>
        <p:blipFill rotWithShape="1">
          <a:blip r:embed="rId3">
            <a:alphaModFix/>
          </a:blip>
          <a:srcRect b="0" l="2473" r="2766" t="0"/>
          <a:stretch/>
        </p:blipFill>
        <p:spPr>
          <a:xfrm>
            <a:off x="2705775" y="0"/>
            <a:ext cx="640525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838350" y="4094725"/>
            <a:ext cx="7467300" cy="9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Overview-Pokemon Distribution Overview</a:t>
            </a:r>
            <a:endParaRPr/>
          </a:p>
        </p:txBody>
      </p:sp>
      <p:pic>
        <p:nvPicPr>
          <p:cNvPr id="114" name="Google Shape;114;p22"/>
          <p:cNvPicPr preferRelativeResize="0"/>
          <p:nvPr/>
        </p:nvPicPr>
        <p:blipFill>
          <a:blip r:embed="rId3">
            <a:alphaModFix/>
          </a:blip>
          <a:stretch>
            <a:fillRect/>
          </a:stretch>
        </p:blipFill>
        <p:spPr>
          <a:xfrm>
            <a:off x="430350" y="7800"/>
            <a:ext cx="4141650" cy="4277901"/>
          </a:xfrm>
          <a:prstGeom prst="rect">
            <a:avLst/>
          </a:prstGeom>
          <a:noFill/>
          <a:ln>
            <a:noFill/>
          </a:ln>
        </p:spPr>
      </p:pic>
      <p:pic>
        <p:nvPicPr>
          <p:cNvPr id="115" name="Google Shape;115;p22"/>
          <p:cNvPicPr preferRelativeResize="0"/>
          <p:nvPr/>
        </p:nvPicPr>
        <p:blipFill>
          <a:blip r:embed="rId4">
            <a:alphaModFix/>
          </a:blip>
          <a:stretch>
            <a:fillRect/>
          </a:stretch>
        </p:blipFill>
        <p:spPr>
          <a:xfrm>
            <a:off x="4692275" y="0"/>
            <a:ext cx="4141650" cy="42935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3"/>
          <p:cNvPicPr preferRelativeResize="0"/>
          <p:nvPr/>
        </p:nvPicPr>
        <p:blipFill rotWithShape="1">
          <a:blip r:embed="rId3">
            <a:alphaModFix/>
          </a:blip>
          <a:srcRect b="10121" l="0" r="0" t="10121"/>
          <a:stretch/>
        </p:blipFill>
        <p:spPr>
          <a:xfrm>
            <a:off x="1" y="0"/>
            <a:ext cx="9144000" cy="5143500"/>
          </a:xfrm>
          <a:prstGeom prst="rect">
            <a:avLst/>
          </a:prstGeom>
          <a:noFill/>
          <a:ln>
            <a:noFill/>
          </a:ln>
        </p:spPr>
      </p:pic>
      <p:sp>
        <p:nvSpPr>
          <p:cNvPr id="121" name="Google Shape;121;p23"/>
          <p:cNvSpPr/>
          <p:nvPr/>
        </p:nvSpPr>
        <p:spPr>
          <a:xfrm>
            <a:off x="0" y="2574400"/>
            <a:ext cx="4568400" cy="1714500"/>
          </a:xfrm>
          <a:prstGeom prst="rect">
            <a:avLst/>
          </a:prstGeom>
          <a:solidFill>
            <a:srgbClr val="FFFFFF">
              <a:alpha val="8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txBox="1"/>
          <p:nvPr>
            <p:ph type="title"/>
          </p:nvPr>
        </p:nvSpPr>
        <p:spPr>
          <a:xfrm>
            <a:off x="351600" y="2736850"/>
            <a:ext cx="3997500" cy="13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Overview-Pokemon Characteristics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4"/>
          <p:cNvPicPr preferRelativeResize="0"/>
          <p:nvPr/>
        </p:nvPicPr>
        <p:blipFill rotWithShape="1">
          <a:blip r:embed="rId3">
            <a:alphaModFix/>
          </a:blip>
          <a:srcRect b="0" l="1238" r="1238" t="0"/>
          <a:stretch/>
        </p:blipFill>
        <p:spPr>
          <a:xfrm>
            <a:off x="0" y="-1"/>
            <a:ext cx="4562575" cy="3980225"/>
          </a:xfrm>
          <a:prstGeom prst="rect">
            <a:avLst/>
          </a:prstGeom>
          <a:noFill/>
          <a:ln>
            <a:noFill/>
          </a:ln>
        </p:spPr>
      </p:pic>
      <p:pic>
        <p:nvPicPr>
          <p:cNvPr id="128" name="Google Shape;128;p24"/>
          <p:cNvPicPr preferRelativeResize="0"/>
          <p:nvPr/>
        </p:nvPicPr>
        <p:blipFill rotWithShape="1">
          <a:blip r:embed="rId4">
            <a:alphaModFix/>
          </a:blip>
          <a:srcRect b="20924" l="0" r="0" t="20918"/>
          <a:stretch/>
        </p:blipFill>
        <p:spPr>
          <a:xfrm>
            <a:off x="4581425" y="-1"/>
            <a:ext cx="4562575" cy="3980228"/>
          </a:xfrm>
          <a:prstGeom prst="rect">
            <a:avLst/>
          </a:prstGeom>
          <a:noFill/>
          <a:ln>
            <a:noFill/>
          </a:ln>
        </p:spPr>
      </p:pic>
      <p:sp>
        <p:nvSpPr>
          <p:cNvPr id="129" name="Google Shape;129;p24"/>
          <p:cNvSpPr txBox="1"/>
          <p:nvPr>
            <p:ph type="title"/>
          </p:nvPr>
        </p:nvSpPr>
        <p:spPr>
          <a:xfrm>
            <a:off x="838350" y="4094725"/>
            <a:ext cx="7467300" cy="9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Overview-Pikachu Example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5"/>
          <p:cNvPicPr preferRelativeResize="0"/>
          <p:nvPr/>
        </p:nvPicPr>
        <p:blipFill rotWithShape="1">
          <a:blip r:embed="rId3">
            <a:alphaModFix/>
          </a:blip>
          <a:srcRect b="8698" l="0" r="0" t="8698"/>
          <a:stretch/>
        </p:blipFill>
        <p:spPr>
          <a:xfrm>
            <a:off x="1" y="0"/>
            <a:ext cx="9144000" cy="5143500"/>
          </a:xfrm>
          <a:prstGeom prst="rect">
            <a:avLst/>
          </a:prstGeom>
          <a:noFill/>
          <a:ln>
            <a:noFill/>
          </a:ln>
        </p:spPr>
      </p:pic>
      <p:sp>
        <p:nvSpPr>
          <p:cNvPr id="135" name="Google Shape;135;p25"/>
          <p:cNvSpPr/>
          <p:nvPr/>
        </p:nvSpPr>
        <p:spPr>
          <a:xfrm>
            <a:off x="0" y="2574400"/>
            <a:ext cx="4568400" cy="1714500"/>
          </a:xfrm>
          <a:prstGeom prst="rect">
            <a:avLst/>
          </a:prstGeom>
          <a:solidFill>
            <a:srgbClr val="FFFFFF">
              <a:alpha val="8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txBox="1"/>
          <p:nvPr>
            <p:ph type="title"/>
          </p:nvPr>
        </p:nvSpPr>
        <p:spPr>
          <a:xfrm>
            <a:off x="351600" y="2736850"/>
            <a:ext cx="3997500" cy="1389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3000">
                <a:solidFill>
                  <a:schemeClr val="dk2"/>
                </a:solidFill>
                <a:latin typeface="Arial"/>
                <a:ea typeface="Arial"/>
                <a:cs typeface="Arial"/>
                <a:sym typeface="Arial"/>
              </a:rPr>
              <a:t>Feature Engineering</a:t>
            </a:r>
            <a:endParaRPr sz="30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6"/>
          <p:cNvPicPr preferRelativeResize="0"/>
          <p:nvPr/>
        </p:nvPicPr>
        <p:blipFill rotWithShape="1">
          <a:blip r:embed="rId3">
            <a:alphaModFix/>
          </a:blip>
          <a:srcRect b="3025" l="0" r="0" t="0"/>
          <a:stretch/>
        </p:blipFill>
        <p:spPr>
          <a:xfrm>
            <a:off x="845775" y="702063"/>
            <a:ext cx="1807374" cy="1752699"/>
          </a:xfrm>
          <a:prstGeom prst="rect">
            <a:avLst/>
          </a:prstGeom>
          <a:noFill/>
          <a:ln>
            <a:noFill/>
          </a:ln>
        </p:spPr>
      </p:pic>
      <p:pic>
        <p:nvPicPr>
          <p:cNvPr id="142" name="Google Shape;142;p26"/>
          <p:cNvPicPr preferRelativeResize="0"/>
          <p:nvPr/>
        </p:nvPicPr>
        <p:blipFill rotWithShape="1">
          <a:blip r:embed="rId4">
            <a:alphaModFix/>
          </a:blip>
          <a:srcRect b="3306" l="0" r="0" t="0"/>
          <a:stretch/>
        </p:blipFill>
        <p:spPr>
          <a:xfrm>
            <a:off x="6456225" y="786513"/>
            <a:ext cx="1933700" cy="1869675"/>
          </a:xfrm>
          <a:prstGeom prst="rect">
            <a:avLst/>
          </a:prstGeom>
          <a:noFill/>
          <a:ln>
            <a:noFill/>
          </a:ln>
        </p:spPr>
      </p:pic>
      <p:pic>
        <p:nvPicPr>
          <p:cNvPr id="143" name="Google Shape;143;p26"/>
          <p:cNvPicPr preferRelativeResize="0"/>
          <p:nvPr/>
        </p:nvPicPr>
        <p:blipFill rotWithShape="1">
          <a:blip r:embed="rId5">
            <a:alphaModFix/>
          </a:blip>
          <a:srcRect b="8147" l="0" r="0" t="0"/>
          <a:stretch/>
        </p:blipFill>
        <p:spPr>
          <a:xfrm>
            <a:off x="3463475" y="702075"/>
            <a:ext cx="2057400" cy="2038550"/>
          </a:xfrm>
          <a:prstGeom prst="rect">
            <a:avLst/>
          </a:prstGeom>
          <a:noFill/>
          <a:ln>
            <a:noFill/>
          </a:ln>
        </p:spPr>
      </p:pic>
      <p:pic>
        <p:nvPicPr>
          <p:cNvPr id="144" name="Google Shape;144;p26"/>
          <p:cNvPicPr preferRelativeResize="0"/>
          <p:nvPr/>
        </p:nvPicPr>
        <p:blipFill>
          <a:blip r:embed="rId6">
            <a:alphaModFix/>
          </a:blip>
          <a:stretch>
            <a:fillRect/>
          </a:stretch>
        </p:blipFill>
        <p:spPr>
          <a:xfrm>
            <a:off x="371725" y="2656212"/>
            <a:ext cx="2584117" cy="2383939"/>
          </a:xfrm>
          <a:prstGeom prst="rect">
            <a:avLst/>
          </a:prstGeom>
          <a:noFill/>
          <a:ln>
            <a:noFill/>
          </a:ln>
        </p:spPr>
      </p:pic>
      <p:pic>
        <p:nvPicPr>
          <p:cNvPr id="145" name="Google Shape;145;p26"/>
          <p:cNvPicPr preferRelativeResize="0"/>
          <p:nvPr/>
        </p:nvPicPr>
        <p:blipFill>
          <a:blip r:embed="rId7">
            <a:alphaModFix/>
          </a:blip>
          <a:stretch>
            <a:fillRect/>
          </a:stretch>
        </p:blipFill>
        <p:spPr>
          <a:xfrm>
            <a:off x="6172725" y="2756913"/>
            <a:ext cx="2365777" cy="2182512"/>
          </a:xfrm>
          <a:prstGeom prst="rect">
            <a:avLst/>
          </a:prstGeom>
          <a:noFill/>
          <a:ln>
            <a:noFill/>
          </a:ln>
        </p:spPr>
      </p:pic>
      <p:pic>
        <p:nvPicPr>
          <p:cNvPr id="146" name="Google Shape;146;p26"/>
          <p:cNvPicPr preferRelativeResize="0"/>
          <p:nvPr/>
        </p:nvPicPr>
        <p:blipFill>
          <a:blip r:embed="rId8">
            <a:alphaModFix/>
          </a:blip>
          <a:stretch>
            <a:fillRect/>
          </a:stretch>
        </p:blipFill>
        <p:spPr>
          <a:xfrm>
            <a:off x="2955845" y="3587000"/>
            <a:ext cx="811000" cy="811000"/>
          </a:xfrm>
          <a:prstGeom prst="rect">
            <a:avLst/>
          </a:prstGeom>
          <a:noFill/>
          <a:ln>
            <a:noFill/>
          </a:ln>
        </p:spPr>
      </p:pic>
      <p:pic>
        <p:nvPicPr>
          <p:cNvPr id="147" name="Google Shape;147;p26"/>
          <p:cNvPicPr preferRelativeResize="0"/>
          <p:nvPr/>
        </p:nvPicPr>
        <p:blipFill>
          <a:blip r:embed="rId9">
            <a:alphaModFix/>
          </a:blip>
          <a:stretch>
            <a:fillRect/>
          </a:stretch>
        </p:blipFill>
        <p:spPr>
          <a:xfrm>
            <a:off x="5165325" y="3331675"/>
            <a:ext cx="1393175" cy="1239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350900" y="152400"/>
            <a:ext cx="8314853"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